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4" r:id="rId2"/>
    <p:sldId id="378" r:id="rId3"/>
    <p:sldId id="400" r:id="rId4"/>
    <p:sldId id="373" r:id="rId5"/>
    <p:sldId id="374" r:id="rId6"/>
    <p:sldId id="375" r:id="rId7"/>
    <p:sldId id="376" r:id="rId8"/>
    <p:sldId id="397" r:id="rId9"/>
    <p:sldId id="377" r:id="rId10"/>
    <p:sldId id="381" r:id="rId11"/>
    <p:sldId id="382" r:id="rId12"/>
    <p:sldId id="383" r:id="rId13"/>
    <p:sldId id="398" r:id="rId14"/>
    <p:sldId id="384" r:id="rId15"/>
    <p:sldId id="387" r:id="rId16"/>
    <p:sldId id="386" r:id="rId17"/>
    <p:sldId id="388" r:id="rId18"/>
    <p:sldId id="389" r:id="rId19"/>
    <p:sldId id="399" r:id="rId20"/>
    <p:sldId id="391" r:id="rId21"/>
    <p:sldId id="392" r:id="rId22"/>
    <p:sldId id="393" r:id="rId23"/>
    <p:sldId id="394" r:id="rId24"/>
    <p:sldId id="39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 G. Fleischman, Ph.D." initials="JGF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00"/>
    <a:srgbClr val="CC9B00"/>
    <a:srgbClr val="FF2B0A"/>
    <a:srgbClr val="EAB200"/>
    <a:srgbClr val="299897"/>
    <a:srgbClr val="FF1A69"/>
    <a:srgbClr val="FF0F0F"/>
    <a:srgbClr val="CB006A"/>
    <a:srgbClr val="3D0003"/>
    <a:srgbClr val="C20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62" autoAdjust="0"/>
    <p:restoredTop sz="95085" autoAdjust="0"/>
  </p:normalViewPr>
  <p:slideViewPr>
    <p:cSldViewPr snapToGrid="0">
      <p:cViewPr>
        <p:scale>
          <a:sx n="170" d="100"/>
          <a:sy n="170" d="100"/>
        </p:scale>
        <p:origin x="-80" y="2816"/>
      </p:cViewPr>
      <p:guideLst>
        <p:guide orient="horz" pos="525"/>
        <p:guide pos="5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SLOC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tx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rgbClr val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 Comm Toolbox</c:v>
                </c:pt>
                <c:pt idx="1">
                  <c:v>Matlab</c:v>
                </c:pt>
                <c:pt idx="2">
                  <c:v>Matlab</c:v>
                </c:pt>
                <c:pt idx="3">
                  <c:v>Matlab/C SSL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118.0</c:v>
                </c:pt>
                <c:pt idx="1">
                  <c:v>382.0</c:v>
                </c:pt>
                <c:pt idx="2">
                  <c:v>428.0</c:v>
                </c:pt>
                <c:pt idx="3">
                  <c:v>1133.0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931432"/>
        <c:axId val="545021528"/>
      </c:barChart>
      <c:catAx>
        <c:axId val="544931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45021528"/>
        <c:crosses val="autoZero"/>
        <c:auto val="1"/>
        <c:lblAlgn val="ctr"/>
        <c:lblOffset val="100"/>
        <c:noMultiLvlLbl val="0"/>
      </c:catAx>
      <c:valAx>
        <c:axId val="545021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544931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xVal>
            <c:numRef>
              <c:f>Sheet1!$A$2:$A$7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24.0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1.0</c:v>
                </c:pt>
                <c:pt idx="1">
                  <c:v>1.983557146464924</c:v>
                </c:pt>
                <c:pt idx="2">
                  <c:v>3.830948799314823</c:v>
                </c:pt>
                <c:pt idx="3">
                  <c:v>7.487619821461904</c:v>
                </c:pt>
                <c:pt idx="4">
                  <c:v>14.58170917835143</c:v>
                </c:pt>
                <c:pt idx="5">
                  <c:v>17.8867501894085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93396344"/>
        <c:axId val="-1310235416"/>
      </c:scatterChart>
      <c:valAx>
        <c:axId val="-1293396344"/>
        <c:scaling>
          <c:logBase val="2.0"/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310235416"/>
        <c:crosses val="autoZero"/>
        <c:crossBetween val="midCat"/>
      </c:valAx>
      <c:valAx>
        <c:axId val="-1310235416"/>
        <c:scaling>
          <c:logBase val="2.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2933963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fld id="{F294CCFB-749A-2F47-8EBA-00DE4241A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23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fld id="{1783C958-1F1B-2347-8B37-D6BC4B56CB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3400"/>
            <a:ext cx="5032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295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60487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ted_States_Navy" TargetMode="External"/><Relationship Id="rId4" Type="http://schemas.openxmlformats.org/officeDocument/2006/relationships/hyperlink" Target="http://en.wikipedia.org/wiki/Work_of_the_United_States_Government" TargetMode="External"/><Relationship Id="rId5" Type="http://schemas.openxmlformats.org/officeDocument/2006/relationships/hyperlink" Target="http://en.wikipedia.org/wiki/Federal_government_of_the_United_States" TargetMode="External"/><Relationship Id="rId6" Type="http://schemas.openxmlformats.org/officeDocument/2006/relationships/hyperlink" Target="http://en.wikipedia.org/wiki/public_domain" TargetMode="External"/><Relationship Id="rId7" Type="http://schemas.openxmlformats.org/officeDocument/2006/relationships/hyperlink" Target="http://commons.wikimedia.org/wiki/United_States_Air_Force" TargetMode="External"/><Relationship Id="rId8" Type="http://schemas.openxmlformats.org/officeDocument/2006/relationships/hyperlink" Target="http://en.wikipedia.org/wiki/Federal_Government_of_the_United_States" TargetMode="External"/><Relationship Id="rId9" Type="http://schemas.openxmlformats.org/officeDocument/2006/relationships/hyperlink" Target="http://en.wikipedia.org/wiki/NASA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ted_States_Navy" TargetMode="External"/><Relationship Id="rId4" Type="http://schemas.openxmlformats.org/officeDocument/2006/relationships/hyperlink" Target="http://en.wikipedia.org/wiki/Work_of_the_United_States_Government" TargetMode="External"/><Relationship Id="rId5" Type="http://schemas.openxmlformats.org/officeDocument/2006/relationships/hyperlink" Target="http://en.wikipedia.org/wiki/Federal_government_of_the_United_States" TargetMode="External"/><Relationship Id="rId6" Type="http://schemas.openxmlformats.org/officeDocument/2006/relationships/hyperlink" Target="http://en.wikipedia.org/wiki/public_domain" TargetMode="External"/><Relationship Id="rId7" Type="http://schemas.openxmlformats.org/officeDocument/2006/relationships/hyperlink" Target="http://commons.wikimedia.org/wiki/United_States_Air_Force" TargetMode="External"/><Relationship Id="rId8" Type="http://schemas.openxmlformats.org/officeDocument/2006/relationships/hyperlink" Target="http://en.wikipedia.org/wiki/Federal_Government_of_the_United_States" TargetMode="External"/><Relationship Id="rId9" Type="http://schemas.openxmlformats.org/officeDocument/2006/relationships/hyperlink" Target="http://en.wikipedia.org/wiki/NASA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ted_States_Navy" TargetMode="External"/><Relationship Id="rId4" Type="http://schemas.openxmlformats.org/officeDocument/2006/relationships/hyperlink" Target="http://en.wikipedia.org/wiki/Work_of_the_United_States_Government" TargetMode="External"/><Relationship Id="rId5" Type="http://schemas.openxmlformats.org/officeDocument/2006/relationships/hyperlink" Target="http://en.wikipedia.org/wiki/Federal_government_of_the_United_States" TargetMode="External"/><Relationship Id="rId6" Type="http://schemas.openxmlformats.org/officeDocument/2006/relationships/hyperlink" Target="http://en.wikipedia.org/wiki/public_domain" TargetMode="External"/><Relationship Id="rId7" Type="http://schemas.openxmlformats.org/officeDocument/2006/relationships/hyperlink" Target="http://commons.wikimedia.org/wiki/United_States_Air_Force" TargetMode="External"/><Relationship Id="rId8" Type="http://schemas.openxmlformats.org/officeDocument/2006/relationships/hyperlink" Target="http://en.wikipedia.org/wiki/Federal_Government_of_the_United_States" TargetMode="External"/><Relationship Id="rId9" Type="http://schemas.openxmlformats.org/officeDocument/2006/relationships/hyperlink" Target="http://en.wikipedia.org/wiki/NASA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ted_States_Navy" TargetMode="External"/><Relationship Id="rId4" Type="http://schemas.openxmlformats.org/officeDocument/2006/relationships/hyperlink" Target="http://en.wikipedia.org/wiki/Work_of_the_United_States_Government" TargetMode="External"/><Relationship Id="rId5" Type="http://schemas.openxmlformats.org/officeDocument/2006/relationships/hyperlink" Target="http://en.wikipedia.org/wiki/Federal_government_of_the_United_States" TargetMode="External"/><Relationship Id="rId6" Type="http://schemas.openxmlformats.org/officeDocument/2006/relationships/hyperlink" Target="http://en.wikipedia.org/wiki/public_domain" TargetMode="External"/><Relationship Id="rId7" Type="http://schemas.openxmlformats.org/officeDocument/2006/relationships/hyperlink" Target="http://commons.wikimedia.org/wiki/United_States_Air_Force" TargetMode="External"/><Relationship Id="rId8" Type="http://schemas.openxmlformats.org/officeDocument/2006/relationships/hyperlink" Target="http://en.wikipedia.org/wiki/Federal_Government_of_the_United_States" TargetMode="External"/><Relationship Id="rId9" Type="http://schemas.openxmlformats.org/officeDocument/2006/relationships/hyperlink" Target="http://en.wikipedia.org/wiki/NASA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ted_States_Navy" TargetMode="External"/><Relationship Id="rId4" Type="http://schemas.openxmlformats.org/officeDocument/2006/relationships/hyperlink" Target="http://en.wikipedia.org/wiki/Work_of_the_United_States_Government" TargetMode="External"/><Relationship Id="rId5" Type="http://schemas.openxmlformats.org/officeDocument/2006/relationships/hyperlink" Target="http://en.wikipedia.org/wiki/Federal_government_of_the_United_States" TargetMode="External"/><Relationship Id="rId6" Type="http://schemas.openxmlformats.org/officeDocument/2006/relationships/hyperlink" Target="http://en.wikipedia.org/wiki/public_domain" TargetMode="External"/><Relationship Id="rId7" Type="http://schemas.openxmlformats.org/officeDocument/2006/relationships/hyperlink" Target="http://commons.wikimedia.org/wiki/United_States_Air_Force" TargetMode="External"/><Relationship Id="rId8" Type="http://schemas.openxmlformats.org/officeDocument/2006/relationships/hyperlink" Target="http://en.wikipedia.org/wiki/Federal_Government_of_the_United_States" TargetMode="External"/><Relationship Id="rId9" Type="http://schemas.openxmlformats.org/officeDocument/2006/relationships/hyperlink" Target="http://en.wikipedia.org/wiki/NASA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692150"/>
            <a:ext cx="455295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Title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2F5A-17D0-4294-9BC5-AB66574BA7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2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r>
              <a:rPr lang="en-US" baseline="0" dirty="0" smtClean="0"/>
              <a:t> use separate design methods and tools for algorithms and security.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014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vision is to create a single mathematics that can span both domains.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138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</a:t>
            </a:r>
            <a:r>
              <a:rPr lang="en-US" baseline="0" dirty="0" smtClean="0"/>
              <a:t> work include the algebra of associative arrays and computing on masked data.  The next step is to integrate cryptographic mathematics into this framework.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460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44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 is to</a:t>
            </a:r>
            <a:r>
              <a:rPr lang="en-US" baseline="0" dirty="0" smtClean="0"/>
              <a:t> demonstrate a common development environment for sensor algorithms and encrypted computation using the AES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453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AES is a widely used standard for encrypting data.  This work focuses on the 128</a:t>
            </a:r>
            <a:r>
              <a:rPr lang="en-US" baseline="0" dirty="0" smtClean="0"/>
              <a:t> CBC mode.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321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AES is</a:t>
            </a:r>
            <a:r>
              <a:rPr lang="en-US" baseline="0" dirty="0" smtClean="0"/>
              <a:t> defined in terms of the mathematics of </a:t>
            </a:r>
            <a:r>
              <a:rPr lang="en-US" dirty="0" smtClean="0"/>
              <a:t>Galois Fields.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765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AES CBC can</a:t>
            </a:r>
            <a:r>
              <a:rPr lang="en-US" baseline="0" dirty="0" smtClean="0"/>
              <a:t> be described simply in terms for matrix operations.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117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implements matrix mathematics compactly and efficiently.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76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44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44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implementation</a:t>
            </a:r>
            <a:r>
              <a:rPr lang="en-US" baseline="0" dirty="0" smtClean="0"/>
              <a:t> is much smaller than the corresponding C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6031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Implementation provides</a:t>
            </a:r>
            <a:r>
              <a:rPr lang="en-US" baseline="0" dirty="0" smtClean="0"/>
              <a:t> good performance on many small messages.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1159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r>
              <a:rPr lang="en-US" baseline="0" dirty="0" smtClean="0"/>
              <a:t> is 100x faster than other published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implementations.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9635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 can be easily</a:t>
            </a:r>
            <a:r>
              <a:rPr lang="en-US" baseline="0" dirty="0" smtClean="0"/>
              <a:t> run in parallel by running encrypting different messages separately.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6652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80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Increasing</a:t>
            </a:r>
            <a:r>
              <a:rPr lang="en-US" i="0" baseline="0" dirty="0" smtClean="0"/>
              <a:t> data volume, velocity, and variety has created a growing gap between data and users.</a:t>
            </a:r>
            <a:endParaRPr lang="en-US" i="0" dirty="0" smtClean="0"/>
          </a:p>
          <a:p>
            <a:endParaRPr lang="en-US" i="0" dirty="0" smtClean="0"/>
          </a:p>
          <a:p>
            <a:endParaRPr lang="en-US" i="0" baseline="0" dirty="0" smtClean="0"/>
          </a:p>
          <a:p>
            <a:r>
              <a:rPr lang="en-US" b="1" i="0" baseline="0" dirty="0" smtClean="0"/>
              <a:t>Image Sources: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Operators: http://</a:t>
            </a:r>
            <a:r>
              <a:rPr lang="en-US" i="0" baseline="0" dirty="0" err="1" smtClean="0"/>
              <a:t>en.wikipedia.org</a:t>
            </a:r>
            <a:r>
              <a:rPr lang="en-US" i="0" baseline="0" dirty="0" smtClean="0"/>
              <a:t>/wiki/</a:t>
            </a:r>
            <a:r>
              <a:rPr lang="en-US" i="0" baseline="0" dirty="0" err="1" smtClean="0"/>
              <a:t>Air_and_Space_Operations_Center</a:t>
            </a:r>
            <a:endParaRPr lang="en-US" i="0" baseline="0" dirty="0" smtClean="0"/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Analysts: © Comstock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/detail/photo/businessman-at-computer-royalty-free-image/78479774. 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Commanders:  US Forces Korea General News http://</a:t>
            </a:r>
            <a:r>
              <a:rPr lang="en-US" i="0" baseline="0" dirty="0" err="1" smtClean="0"/>
              <a:t>www.usfk.mil</a:t>
            </a:r>
            <a:r>
              <a:rPr lang="en-US" i="0" baseline="0" dirty="0" smtClean="0"/>
              <a:t>/</a:t>
            </a:r>
            <a:r>
              <a:rPr lang="en-US" i="0" baseline="0" dirty="0" err="1" smtClean="0"/>
              <a:t>usfk</a:t>
            </a:r>
            <a:r>
              <a:rPr lang="en-US" i="0" baseline="0" dirty="0" smtClean="0"/>
              <a:t>/%28A%28dL8DLge1ywEkAAAAYzg4NWY4MzMtM2I0OS00YWI5LTljYjctMWQ0NDM4MGUwYzVmgU4GPacw1yQ4-d8XCgyTu_0lbjQ1%29S%28aw5nfc45hpuvapn5pihn0o45%29%29/news.annual.command.post.exercise.winds.down.in.korea.printview.648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OSINT: Acrobat logo is  © </a:t>
            </a:r>
            <a:r>
              <a:rPr lang="en-US" i="0" dirty="0" smtClean="0"/>
              <a:t>Adobe Systems</a:t>
            </a:r>
            <a:r>
              <a:rPr lang="en-US" i="0" baseline="0" dirty="0" smtClean="0"/>
              <a:t> Inc., © Twitter and  Office 2011 logos are © Microsoft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Weather: © </a:t>
            </a:r>
            <a:r>
              <a:rPr lang="en-US" i="0" dirty="0" smtClean="0"/>
              <a:t>Rebecca van </a:t>
            </a:r>
            <a:r>
              <a:rPr lang="en-US" i="0" dirty="0" err="1" smtClean="0"/>
              <a:t>Ommen</a:t>
            </a:r>
            <a:r>
              <a:rPr lang="en-US" i="0" dirty="0" smtClean="0"/>
              <a:t> :</a:t>
            </a:r>
            <a:r>
              <a:rPr lang="en-US" i="0" baseline="0" dirty="0" smtClean="0"/>
              <a:t>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/detail/photo/paper-craft-weather-royalty-free-image/180478515</a:t>
            </a:r>
          </a:p>
          <a:p>
            <a:endParaRPr lang="en-US" i="0" baseline="0" dirty="0" smtClean="0"/>
          </a:p>
          <a:p>
            <a:r>
              <a:rPr lang="en-US" b="0" i="0" dirty="0" smtClean="0">
                <a:solidFill>
                  <a:srgbClr val="008000"/>
                </a:solidFill>
              </a:rPr>
              <a:t>HUMINT: U.S.</a:t>
            </a:r>
            <a:r>
              <a:rPr lang="en-US" b="0" i="0" baseline="0" dirty="0" smtClean="0">
                <a:solidFill>
                  <a:srgbClr val="008000"/>
                </a:solidFill>
              </a:rPr>
              <a:t> 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Dept</a:t>
            </a:r>
            <a:r>
              <a:rPr lang="en-US" b="0" i="0" baseline="0" dirty="0" smtClean="0">
                <a:solidFill>
                  <a:srgbClr val="008000"/>
                </a:solidFill>
              </a:rPr>
              <a:t> of State  </a:t>
            </a:r>
            <a:r>
              <a:rPr lang="en-US" b="0" i="0" dirty="0" smtClean="0">
                <a:solidFill>
                  <a:srgbClr val="008000"/>
                </a:solidFill>
              </a:rPr>
              <a:t>http://</a:t>
            </a:r>
            <a:r>
              <a:rPr lang="en-US" b="0" i="0" dirty="0" err="1" smtClean="0">
                <a:solidFill>
                  <a:srgbClr val="008000"/>
                </a:solidFill>
              </a:rPr>
              <a:t>www.rewardsforjustice.net</a:t>
            </a:r>
            <a:r>
              <a:rPr lang="en-US" b="0" i="0" dirty="0" smtClean="0">
                <a:solidFill>
                  <a:srgbClr val="008000"/>
                </a:solidFill>
              </a:rPr>
              <a:t>/</a:t>
            </a:r>
            <a:r>
              <a:rPr lang="en-US" b="0" i="0" dirty="0" err="1" smtClean="0">
                <a:solidFill>
                  <a:srgbClr val="008000"/>
                </a:solidFill>
              </a:rPr>
              <a:t>index.cfm?page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zulkifli&amp;language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english</a:t>
            </a:r>
            <a:endParaRPr lang="en-US" b="0" i="0" dirty="0" smtClean="0">
              <a:solidFill>
                <a:srgbClr val="008000"/>
              </a:solidFill>
            </a:endParaRP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C2: http://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www.disa.mil</a:t>
            </a:r>
            <a:r>
              <a:rPr lang="en-US" b="0" i="0" baseline="0" dirty="0" smtClean="0">
                <a:solidFill>
                  <a:srgbClr val="008000"/>
                </a:solidFill>
              </a:rPr>
              <a:t>/Services/Command-and-Control/GCCS-J</a:t>
            </a: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Ground: </a:t>
            </a:r>
            <a:r>
              <a:rPr lang="en-US" i="0" dirty="0" smtClean="0"/>
              <a:t>Staff Sgt. William Tremblay/U.S. Army via Wired : http://</a:t>
            </a:r>
            <a:r>
              <a:rPr lang="en-US" i="0" dirty="0" err="1" smtClean="0"/>
              <a:t>www.wired.com</a:t>
            </a:r>
            <a:r>
              <a:rPr lang="en-US" i="0" dirty="0" smtClean="0"/>
              <a:t>/</a:t>
            </a:r>
            <a:r>
              <a:rPr lang="en-US" i="0" dirty="0" err="1" smtClean="0"/>
              <a:t>dangerroom</a:t>
            </a:r>
            <a:r>
              <a:rPr lang="en-US" i="0" dirty="0" smtClean="0"/>
              <a:t>/2010/09/afghan-biometric-dragnet-could-snag-millions/</a:t>
            </a:r>
          </a:p>
          <a:p>
            <a:endParaRPr lang="en-US" b="0" i="0" baseline="0" dirty="0" smtClean="0"/>
          </a:p>
          <a:p>
            <a:r>
              <a:rPr lang="en-US" b="0" i="0" baseline="0" dirty="0" smtClean="0"/>
              <a:t>Maritime: T</a:t>
            </a:r>
            <a:r>
              <a:rPr lang="en-US" i="0" dirty="0" smtClean="0"/>
              <a:t>his file is a work of a sailor or employee of the </a:t>
            </a:r>
            <a:r>
              <a:rPr lang="en-US" i="0" dirty="0" smtClean="0">
                <a:hlinkClick r:id="rId3" tooltip="w:United States Navy"/>
              </a:rPr>
              <a:t>U.S. Navy</a:t>
            </a:r>
            <a:r>
              <a:rPr lang="en-US" i="0" dirty="0" smtClean="0"/>
              <a:t>, taken or made as part of that person's official duties. As a </a:t>
            </a:r>
            <a:r>
              <a:rPr lang="en-US" i="0" dirty="0" smtClean="0">
                <a:hlinkClick r:id="rId4" tooltip="w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5" tooltip="w:Federal government of the United States"/>
              </a:rPr>
              <a:t>U.S. federal government</a:t>
            </a:r>
            <a:r>
              <a:rPr lang="en-US" i="0" dirty="0" smtClean="0"/>
              <a:t>, the image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/wiki/File:USS_Lake_Champlain_%28CG-57%29.JPG</a:t>
            </a:r>
            <a:endParaRPr lang="en-US" b="0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Air: </a:t>
            </a:r>
            <a:r>
              <a:rPr lang="en-US" i="0" dirty="0" smtClean="0"/>
              <a:t>This image or file is a work of a </a:t>
            </a:r>
            <a:r>
              <a:rPr lang="en-US" i="0" dirty="0" smtClean="0">
                <a:hlinkClick r:id="rId7" tooltip="United States Air Force"/>
              </a:rPr>
              <a:t>U.S. Air Force</a:t>
            </a:r>
            <a:r>
              <a:rPr lang="en-US" i="0" dirty="0" smtClean="0"/>
              <a:t> Airman or employee, taken or made as part of that person's official duties. As a </a:t>
            </a:r>
            <a:r>
              <a:rPr lang="en-US" i="0" dirty="0" smtClean="0">
                <a:hlinkClick r:id="rId4" tooltip="en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8" tooltip="en:Federal Government of the United States"/>
              </a:rPr>
              <a:t>U.S. federal government</a:t>
            </a:r>
            <a:r>
              <a:rPr lang="en-US" i="0" dirty="0" smtClean="0"/>
              <a:t>, the image or file is in the </a:t>
            </a:r>
            <a:r>
              <a:rPr lang="en-US" b="1" i="0" dirty="0" smtClean="0">
                <a:hlinkClick r:id="rId6" tooltip="en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/wiki/File:MQ-9_Reaper_in_flight_%282007%29.jpg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Space: T</a:t>
            </a:r>
            <a:r>
              <a:rPr lang="en-US" i="0" dirty="0" smtClean="0"/>
              <a:t>his file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 because it was solely created by </a:t>
            </a:r>
            <a:r>
              <a:rPr lang="en-US" i="0" dirty="0" smtClean="0">
                <a:hlinkClick r:id="rId9" tooltip="w:NASA"/>
              </a:rPr>
              <a:t>NASA</a:t>
            </a:r>
            <a:r>
              <a:rPr lang="en-US" i="0" dirty="0" smtClean="0"/>
              <a:t>. NASA copyright policy states that "NASA material is not protected by copyright </a:t>
            </a:r>
            <a:r>
              <a:rPr lang="en-US" b="1" i="0" dirty="0" smtClean="0"/>
              <a:t>unless noted</a:t>
            </a:r>
            <a:r>
              <a:rPr lang="en-US" i="0" dirty="0" smtClean="0"/>
              <a:t>".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</a:t>
            </a:r>
            <a:r>
              <a:rPr lang="en-US" i="0" dirty="0" err="1" smtClean="0"/>
              <a:t>File:CloudSat</a:t>
            </a:r>
            <a:r>
              <a:rPr lang="en-US" i="0" dirty="0" smtClean="0"/>
              <a:t>_-_</a:t>
            </a:r>
            <a:r>
              <a:rPr lang="en-US" i="0" dirty="0" err="1" smtClean="0"/>
              <a:t>Artist_Concept.jpg</a:t>
            </a:r>
            <a:endParaRPr lang="en-US" i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Cyber: © </a:t>
            </a:r>
            <a:r>
              <a:rPr lang="en-US" dirty="0" err="1" smtClean="0"/>
              <a:t>derrrek</a:t>
            </a:r>
            <a:r>
              <a:rPr lang="en-US" dirty="0" smtClean="0"/>
              <a:t> : http://</a:t>
            </a:r>
            <a:r>
              <a:rPr lang="en-US" dirty="0" err="1" smtClean="0"/>
              <a:t>www.gettyimages.com</a:t>
            </a:r>
            <a:r>
              <a:rPr lang="en-US" dirty="0" smtClean="0"/>
              <a:t>/detail/illustration/abstract-backgrounds-royalty-free-illustration/185548379</a:t>
            </a:r>
          </a:p>
          <a:p>
            <a:endParaRPr lang="en-US" i="0" baseline="0" dirty="0" smtClean="0"/>
          </a:p>
          <a:p>
            <a:endParaRPr lang="en-US" b="1" i="0" baseline="0" dirty="0" smtClean="0"/>
          </a:p>
          <a:p>
            <a:r>
              <a:rPr lang="en-US" b="1" i="0" baseline="0" dirty="0" smtClean="0"/>
              <a:t>This graphic was previously approved for public release as </a:t>
            </a:r>
            <a:r>
              <a:rPr lang="en-US" b="1" dirty="0" smtClean="0"/>
              <a:t>MS-77705</a:t>
            </a:r>
            <a:endParaRPr lang="en-US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alt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98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Processing </a:t>
            </a:r>
            <a:r>
              <a:rPr lang="en-US" i="0" dirty="0" err="1" smtClean="0"/>
              <a:t>IoT</a:t>
            </a:r>
            <a:r>
              <a:rPr lang="en-US" i="0" dirty="0" smtClean="0"/>
              <a:t> requires a big</a:t>
            </a:r>
            <a:r>
              <a:rPr lang="en-US" i="0" baseline="0" dirty="0" smtClean="0"/>
              <a:t> data architecture.</a:t>
            </a:r>
            <a:endParaRPr lang="en-US" i="0" dirty="0" smtClean="0"/>
          </a:p>
          <a:p>
            <a:endParaRPr lang="en-US" i="0" baseline="0" dirty="0" smtClean="0"/>
          </a:p>
          <a:p>
            <a:r>
              <a:rPr lang="en-US" b="1" i="0" baseline="0" dirty="0" smtClean="0"/>
              <a:t>Image Sources: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Operators: http://</a:t>
            </a:r>
            <a:r>
              <a:rPr lang="en-US" i="0" baseline="0" dirty="0" err="1" smtClean="0"/>
              <a:t>en.wikipedia.org</a:t>
            </a:r>
            <a:r>
              <a:rPr lang="en-US" i="0" baseline="0" dirty="0" smtClean="0"/>
              <a:t>/wiki/</a:t>
            </a:r>
            <a:r>
              <a:rPr lang="en-US" i="0" baseline="0" dirty="0" err="1" smtClean="0"/>
              <a:t>Air_and_Space_Operations_Center</a:t>
            </a:r>
            <a:endParaRPr lang="en-US" i="0" baseline="0" dirty="0" smtClean="0"/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Analysts: © Comstock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/detail/photo/businessman-at-computer-royalty-free-image/78479774. 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Commanders:  US Forces Korea General News http://</a:t>
            </a:r>
            <a:r>
              <a:rPr lang="en-US" i="0" baseline="0" dirty="0" err="1" smtClean="0"/>
              <a:t>www.usfk.mil</a:t>
            </a:r>
            <a:r>
              <a:rPr lang="en-US" i="0" baseline="0" dirty="0" smtClean="0"/>
              <a:t>/</a:t>
            </a:r>
            <a:r>
              <a:rPr lang="en-US" i="0" baseline="0" dirty="0" err="1" smtClean="0"/>
              <a:t>usfk</a:t>
            </a:r>
            <a:r>
              <a:rPr lang="en-US" i="0" baseline="0" dirty="0" smtClean="0"/>
              <a:t>/%28A%28dL8DLge1ywEkAAAAYzg4NWY4MzMtM2I0OS00YWI5LTljYjctMWQ0NDM4MGUwYzVmgU4GPacw1yQ4-d8XCgyTu_0lbjQ1%29S%28aw5nfc45hpuvapn5pihn0o45%29%29/news.annual.command.post.exercise.winds.down.in.korea.printview.648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OSINT: Acrobat logo is  © </a:t>
            </a:r>
            <a:r>
              <a:rPr lang="en-US" i="0" dirty="0" smtClean="0"/>
              <a:t>Adobe Systems</a:t>
            </a:r>
            <a:r>
              <a:rPr lang="en-US" i="0" baseline="0" dirty="0" smtClean="0"/>
              <a:t> Inc., © Twitter and  Office 2011 logos are © Microsoft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Weather: © </a:t>
            </a:r>
            <a:r>
              <a:rPr lang="en-US" i="0" dirty="0" smtClean="0"/>
              <a:t>Rebecca van </a:t>
            </a:r>
            <a:r>
              <a:rPr lang="en-US" i="0" dirty="0" err="1" smtClean="0"/>
              <a:t>Ommen</a:t>
            </a:r>
            <a:r>
              <a:rPr lang="en-US" i="0" dirty="0" smtClean="0"/>
              <a:t> :</a:t>
            </a:r>
            <a:r>
              <a:rPr lang="en-US" i="0" baseline="0" dirty="0" smtClean="0"/>
              <a:t>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/detail/photo/paper-craft-weather-royalty-free-image/180478515</a:t>
            </a:r>
          </a:p>
          <a:p>
            <a:endParaRPr lang="en-US" i="0" baseline="0" dirty="0" smtClean="0"/>
          </a:p>
          <a:p>
            <a:r>
              <a:rPr lang="en-US" b="0" i="0" dirty="0" smtClean="0">
                <a:solidFill>
                  <a:srgbClr val="008000"/>
                </a:solidFill>
              </a:rPr>
              <a:t>HUMINT: U.S.</a:t>
            </a:r>
            <a:r>
              <a:rPr lang="en-US" b="0" i="0" baseline="0" dirty="0" smtClean="0">
                <a:solidFill>
                  <a:srgbClr val="008000"/>
                </a:solidFill>
              </a:rPr>
              <a:t> 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Dept</a:t>
            </a:r>
            <a:r>
              <a:rPr lang="en-US" b="0" i="0" baseline="0" dirty="0" smtClean="0">
                <a:solidFill>
                  <a:srgbClr val="008000"/>
                </a:solidFill>
              </a:rPr>
              <a:t> of State  </a:t>
            </a:r>
            <a:r>
              <a:rPr lang="en-US" b="0" i="0" dirty="0" smtClean="0">
                <a:solidFill>
                  <a:srgbClr val="008000"/>
                </a:solidFill>
              </a:rPr>
              <a:t>http://</a:t>
            </a:r>
            <a:r>
              <a:rPr lang="en-US" b="0" i="0" dirty="0" err="1" smtClean="0">
                <a:solidFill>
                  <a:srgbClr val="008000"/>
                </a:solidFill>
              </a:rPr>
              <a:t>www.rewardsforjustice.net</a:t>
            </a:r>
            <a:r>
              <a:rPr lang="en-US" b="0" i="0" dirty="0" smtClean="0">
                <a:solidFill>
                  <a:srgbClr val="008000"/>
                </a:solidFill>
              </a:rPr>
              <a:t>/</a:t>
            </a:r>
            <a:r>
              <a:rPr lang="en-US" b="0" i="0" dirty="0" err="1" smtClean="0">
                <a:solidFill>
                  <a:srgbClr val="008000"/>
                </a:solidFill>
              </a:rPr>
              <a:t>index.cfm?page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zulkifli&amp;language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english</a:t>
            </a:r>
            <a:endParaRPr lang="en-US" b="0" i="0" dirty="0" smtClean="0">
              <a:solidFill>
                <a:srgbClr val="008000"/>
              </a:solidFill>
            </a:endParaRP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C2: http://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www.disa.mil</a:t>
            </a:r>
            <a:r>
              <a:rPr lang="en-US" b="0" i="0" baseline="0" dirty="0" smtClean="0">
                <a:solidFill>
                  <a:srgbClr val="008000"/>
                </a:solidFill>
              </a:rPr>
              <a:t>/Services/Command-and-Control/GCCS-J</a:t>
            </a: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Ground: </a:t>
            </a:r>
            <a:r>
              <a:rPr lang="en-US" i="0" dirty="0" smtClean="0"/>
              <a:t>Staff Sgt. William Tremblay/U.S. Army via Wired : http://</a:t>
            </a:r>
            <a:r>
              <a:rPr lang="en-US" i="0" dirty="0" err="1" smtClean="0"/>
              <a:t>www.wired.com</a:t>
            </a:r>
            <a:r>
              <a:rPr lang="en-US" i="0" dirty="0" smtClean="0"/>
              <a:t>/</a:t>
            </a:r>
            <a:r>
              <a:rPr lang="en-US" i="0" dirty="0" err="1" smtClean="0"/>
              <a:t>dangerroom</a:t>
            </a:r>
            <a:r>
              <a:rPr lang="en-US" i="0" dirty="0" smtClean="0"/>
              <a:t>/2010/09/afghan-biometric-dragnet-could-snag-millions/</a:t>
            </a:r>
          </a:p>
          <a:p>
            <a:endParaRPr lang="en-US" b="0" i="0" baseline="0" dirty="0" smtClean="0"/>
          </a:p>
          <a:p>
            <a:r>
              <a:rPr lang="en-US" b="0" i="0" baseline="0" dirty="0" smtClean="0"/>
              <a:t>Maritime: T</a:t>
            </a:r>
            <a:r>
              <a:rPr lang="en-US" i="0" dirty="0" smtClean="0"/>
              <a:t>his file is a work of a sailor or employee of the </a:t>
            </a:r>
            <a:r>
              <a:rPr lang="en-US" i="0" dirty="0" smtClean="0">
                <a:hlinkClick r:id="rId3" tooltip="w:United States Navy"/>
              </a:rPr>
              <a:t>U.S. Navy</a:t>
            </a:r>
            <a:r>
              <a:rPr lang="en-US" i="0" dirty="0" smtClean="0"/>
              <a:t>, taken or made as part of that person's official duties. As a </a:t>
            </a:r>
            <a:r>
              <a:rPr lang="en-US" i="0" dirty="0" smtClean="0">
                <a:hlinkClick r:id="rId4" tooltip="w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5" tooltip="w:Federal government of the United States"/>
              </a:rPr>
              <a:t>U.S. federal government</a:t>
            </a:r>
            <a:r>
              <a:rPr lang="en-US" i="0" dirty="0" smtClean="0"/>
              <a:t>, the image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/wiki/File:USS_Lake_Champlain_%28CG-57%29.JPG</a:t>
            </a:r>
            <a:endParaRPr lang="en-US" b="0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Air: </a:t>
            </a:r>
            <a:r>
              <a:rPr lang="en-US" i="0" dirty="0" smtClean="0"/>
              <a:t>This image or file is a work of a </a:t>
            </a:r>
            <a:r>
              <a:rPr lang="en-US" i="0" dirty="0" smtClean="0">
                <a:hlinkClick r:id="rId7" tooltip="United States Air Force"/>
              </a:rPr>
              <a:t>U.S. Air Force</a:t>
            </a:r>
            <a:r>
              <a:rPr lang="en-US" i="0" dirty="0" smtClean="0"/>
              <a:t> Airman or employee, taken or made as part of that person's official duties. As a </a:t>
            </a:r>
            <a:r>
              <a:rPr lang="en-US" i="0" dirty="0" smtClean="0">
                <a:hlinkClick r:id="rId4" tooltip="en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8" tooltip="en:Federal Government of the United States"/>
              </a:rPr>
              <a:t>U.S. federal government</a:t>
            </a:r>
            <a:r>
              <a:rPr lang="en-US" i="0" dirty="0" smtClean="0"/>
              <a:t>, the image or file is in the </a:t>
            </a:r>
            <a:r>
              <a:rPr lang="en-US" b="1" i="0" dirty="0" smtClean="0">
                <a:hlinkClick r:id="rId6" tooltip="en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/wiki/File:MQ-9_Reaper_in_flight_%282007%29.jpg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Space: T</a:t>
            </a:r>
            <a:r>
              <a:rPr lang="en-US" i="0" dirty="0" smtClean="0"/>
              <a:t>his file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 because it was solely created by </a:t>
            </a:r>
            <a:r>
              <a:rPr lang="en-US" i="0" dirty="0" smtClean="0">
                <a:hlinkClick r:id="rId9" tooltip="w:NASA"/>
              </a:rPr>
              <a:t>NASA</a:t>
            </a:r>
            <a:r>
              <a:rPr lang="en-US" i="0" dirty="0" smtClean="0"/>
              <a:t>. NASA copyright policy states that "NASA material is not protected by copyright </a:t>
            </a:r>
            <a:r>
              <a:rPr lang="en-US" b="1" i="0" dirty="0" smtClean="0"/>
              <a:t>unless noted</a:t>
            </a:r>
            <a:r>
              <a:rPr lang="en-US" i="0" dirty="0" smtClean="0"/>
              <a:t>".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</a:t>
            </a:r>
            <a:r>
              <a:rPr lang="en-US" i="0" dirty="0" err="1" smtClean="0"/>
              <a:t>File:CloudSat</a:t>
            </a:r>
            <a:r>
              <a:rPr lang="en-US" i="0" dirty="0" smtClean="0"/>
              <a:t>_-_</a:t>
            </a:r>
            <a:r>
              <a:rPr lang="en-US" i="0" dirty="0" err="1" smtClean="0"/>
              <a:t>Artist_Concept.jpg</a:t>
            </a:r>
            <a:endParaRPr lang="en-US" i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Cyber: © </a:t>
            </a:r>
            <a:r>
              <a:rPr lang="en-US" dirty="0" err="1" smtClean="0"/>
              <a:t>derrrek</a:t>
            </a:r>
            <a:r>
              <a:rPr lang="en-US" dirty="0" smtClean="0"/>
              <a:t> : http://</a:t>
            </a:r>
            <a:r>
              <a:rPr lang="en-US" dirty="0" err="1" smtClean="0"/>
              <a:t>www.gettyimages.com</a:t>
            </a:r>
            <a:r>
              <a:rPr lang="en-US" dirty="0" smtClean="0"/>
              <a:t>/detail/illustration/abstract-backgrounds-royalty-free-illustration/185548379</a:t>
            </a:r>
          </a:p>
          <a:p>
            <a:endParaRPr lang="en-US" i="0" baseline="0" dirty="0" smtClean="0"/>
          </a:p>
          <a:p>
            <a:endParaRPr lang="en-US" b="1" i="0" baseline="0" dirty="0" smtClean="0"/>
          </a:p>
          <a:p>
            <a:r>
              <a:rPr lang="en-US" b="1" i="0" baseline="0" dirty="0" smtClean="0"/>
              <a:t>This graphic was previously approved for public release as </a:t>
            </a:r>
            <a:r>
              <a:rPr lang="en-US" b="1" dirty="0" smtClean="0"/>
              <a:t>MS-77705</a:t>
            </a:r>
            <a:endParaRPr lang="en-US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alt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98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There are a wide range of potential</a:t>
            </a:r>
            <a:r>
              <a:rPr lang="en-US" i="0" baseline="0" dirty="0" smtClean="0"/>
              <a:t> defensive challenges associated with any processing architecture.</a:t>
            </a:r>
            <a:endParaRPr lang="en-US" i="0" dirty="0" smtClean="0"/>
          </a:p>
          <a:p>
            <a:endParaRPr lang="en-US" i="0" dirty="0" smtClean="0"/>
          </a:p>
          <a:p>
            <a:endParaRPr lang="en-US" i="0" baseline="0" dirty="0" smtClean="0"/>
          </a:p>
          <a:p>
            <a:r>
              <a:rPr lang="en-US" b="1" i="0" baseline="0" dirty="0" smtClean="0"/>
              <a:t>Image Sources: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Operators: http://</a:t>
            </a:r>
            <a:r>
              <a:rPr lang="en-US" i="0" baseline="0" dirty="0" err="1" smtClean="0"/>
              <a:t>en.wikipedia.org</a:t>
            </a:r>
            <a:r>
              <a:rPr lang="en-US" i="0" baseline="0" dirty="0" smtClean="0"/>
              <a:t>/wiki/</a:t>
            </a:r>
            <a:r>
              <a:rPr lang="en-US" i="0" baseline="0" dirty="0" err="1" smtClean="0"/>
              <a:t>Air_and_Space_Operations_Center</a:t>
            </a:r>
            <a:endParaRPr lang="en-US" i="0" baseline="0" dirty="0" smtClean="0"/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Analysts: © Comstock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/detail/photo/businessman-at-computer-royalty-free-image/78479774. 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Commanders:  US Forces Korea General News http://</a:t>
            </a:r>
            <a:r>
              <a:rPr lang="en-US" i="0" baseline="0" dirty="0" err="1" smtClean="0"/>
              <a:t>www.usfk.mil</a:t>
            </a:r>
            <a:r>
              <a:rPr lang="en-US" i="0" baseline="0" dirty="0" smtClean="0"/>
              <a:t>/</a:t>
            </a:r>
            <a:r>
              <a:rPr lang="en-US" i="0" baseline="0" dirty="0" err="1" smtClean="0"/>
              <a:t>usfk</a:t>
            </a:r>
            <a:r>
              <a:rPr lang="en-US" i="0" baseline="0" dirty="0" smtClean="0"/>
              <a:t>/%28A%28dL8DLge1ywEkAAAAYzg4NWY4MzMtM2I0OS00YWI5LTljYjctMWQ0NDM4MGUwYzVmgU4GPacw1yQ4-d8XCgyTu_0lbjQ1%29S%28aw5nfc45hpuvapn5pihn0o45%29%29/news.annual.command.post.exercise.winds.down.in.korea.printview.648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OSINT: Acrobat logo is  © </a:t>
            </a:r>
            <a:r>
              <a:rPr lang="en-US" i="0" dirty="0" smtClean="0"/>
              <a:t>Adobe Systems</a:t>
            </a:r>
            <a:r>
              <a:rPr lang="en-US" i="0" baseline="0" dirty="0" smtClean="0"/>
              <a:t> Inc., © Twitter and  Office 2011 logos are © Microsoft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Weather: © </a:t>
            </a:r>
            <a:r>
              <a:rPr lang="en-US" i="0" dirty="0" smtClean="0"/>
              <a:t>Rebecca van </a:t>
            </a:r>
            <a:r>
              <a:rPr lang="en-US" i="0" dirty="0" err="1" smtClean="0"/>
              <a:t>Ommen</a:t>
            </a:r>
            <a:r>
              <a:rPr lang="en-US" i="0" dirty="0" smtClean="0"/>
              <a:t> :</a:t>
            </a:r>
            <a:r>
              <a:rPr lang="en-US" i="0" baseline="0" dirty="0" smtClean="0"/>
              <a:t>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/detail/photo/paper-craft-weather-royalty-free-image/180478515</a:t>
            </a:r>
          </a:p>
          <a:p>
            <a:endParaRPr lang="en-US" i="0" baseline="0" dirty="0" smtClean="0"/>
          </a:p>
          <a:p>
            <a:r>
              <a:rPr lang="en-US" b="0" i="0" dirty="0" smtClean="0">
                <a:solidFill>
                  <a:srgbClr val="008000"/>
                </a:solidFill>
              </a:rPr>
              <a:t>HUMINT: U.S.</a:t>
            </a:r>
            <a:r>
              <a:rPr lang="en-US" b="0" i="0" baseline="0" dirty="0" smtClean="0">
                <a:solidFill>
                  <a:srgbClr val="008000"/>
                </a:solidFill>
              </a:rPr>
              <a:t> 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Dept</a:t>
            </a:r>
            <a:r>
              <a:rPr lang="en-US" b="0" i="0" baseline="0" dirty="0" smtClean="0">
                <a:solidFill>
                  <a:srgbClr val="008000"/>
                </a:solidFill>
              </a:rPr>
              <a:t> of State  </a:t>
            </a:r>
            <a:r>
              <a:rPr lang="en-US" b="0" i="0" dirty="0" smtClean="0">
                <a:solidFill>
                  <a:srgbClr val="008000"/>
                </a:solidFill>
              </a:rPr>
              <a:t>http://</a:t>
            </a:r>
            <a:r>
              <a:rPr lang="en-US" b="0" i="0" dirty="0" err="1" smtClean="0">
                <a:solidFill>
                  <a:srgbClr val="008000"/>
                </a:solidFill>
              </a:rPr>
              <a:t>www.rewardsforjustice.net</a:t>
            </a:r>
            <a:r>
              <a:rPr lang="en-US" b="0" i="0" dirty="0" smtClean="0">
                <a:solidFill>
                  <a:srgbClr val="008000"/>
                </a:solidFill>
              </a:rPr>
              <a:t>/</a:t>
            </a:r>
            <a:r>
              <a:rPr lang="en-US" b="0" i="0" dirty="0" err="1" smtClean="0">
                <a:solidFill>
                  <a:srgbClr val="008000"/>
                </a:solidFill>
              </a:rPr>
              <a:t>index.cfm?page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zulkifli&amp;language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english</a:t>
            </a:r>
            <a:endParaRPr lang="en-US" b="0" i="0" dirty="0" smtClean="0">
              <a:solidFill>
                <a:srgbClr val="008000"/>
              </a:solidFill>
            </a:endParaRP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C2: http://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www.disa.mil</a:t>
            </a:r>
            <a:r>
              <a:rPr lang="en-US" b="0" i="0" baseline="0" dirty="0" smtClean="0">
                <a:solidFill>
                  <a:srgbClr val="008000"/>
                </a:solidFill>
              </a:rPr>
              <a:t>/Services/Command-and-Control/GCCS-J</a:t>
            </a: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Ground: </a:t>
            </a:r>
            <a:r>
              <a:rPr lang="en-US" i="0" dirty="0" smtClean="0"/>
              <a:t>Staff Sgt. William Tremblay/U.S. Army via Wired : http://</a:t>
            </a:r>
            <a:r>
              <a:rPr lang="en-US" i="0" dirty="0" err="1" smtClean="0"/>
              <a:t>www.wired.com</a:t>
            </a:r>
            <a:r>
              <a:rPr lang="en-US" i="0" dirty="0" smtClean="0"/>
              <a:t>/</a:t>
            </a:r>
            <a:r>
              <a:rPr lang="en-US" i="0" dirty="0" err="1" smtClean="0"/>
              <a:t>dangerroom</a:t>
            </a:r>
            <a:r>
              <a:rPr lang="en-US" i="0" dirty="0" smtClean="0"/>
              <a:t>/2010/09/afghan-biometric-dragnet-could-snag-millions/</a:t>
            </a:r>
          </a:p>
          <a:p>
            <a:endParaRPr lang="en-US" b="0" i="0" baseline="0" dirty="0" smtClean="0"/>
          </a:p>
          <a:p>
            <a:r>
              <a:rPr lang="en-US" b="0" i="0" baseline="0" dirty="0" smtClean="0"/>
              <a:t>Maritime: T</a:t>
            </a:r>
            <a:r>
              <a:rPr lang="en-US" i="0" dirty="0" smtClean="0"/>
              <a:t>his file is a work of a sailor or employee of the </a:t>
            </a:r>
            <a:r>
              <a:rPr lang="en-US" i="0" dirty="0" smtClean="0">
                <a:hlinkClick r:id="rId3" tooltip="w:United States Navy"/>
              </a:rPr>
              <a:t>U.S. Navy</a:t>
            </a:r>
            <a:r>
              <a:rPr lang="en-US" i="0" dirty="0" smtClean="0"/>
              <a:t>, taken or made as part of that person's official duties. As a </a:t>
            </a:r>
            <a:r>
              <a:rPr lang="en-US" i="0" dirty="0" smtClean="0">
                <a:hlinkClick r:id="rId4" tooltip="w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5" tooltip="w:Federal government of the United States"/>
              </a:rPr>
              <a:t>U.S. federal government</a:t>
            </a:r>
            <a:r>
              <a:rPr lang="en-US" i="0" dirty="0" smtClean="0"/>
              <a:t>, the image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/wiki/File:USS_Lake_Champlain_%28CG-57%29.JPG</a:t>
            </a:r>
            <a:endParaRPr lang="en-US" b="0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Air: </a:t>
            </a:r>
            <a:r>
              <a:rPr lang="en-US" i="0" dirty="0" smtClean="0"/>
              <a:t>This image or file is a work of a </a:t>
            </a:r>
            <a:r>
              <a:rPr lang="en-US" i="0" dirty="0" smtClean="0">
                <a:hlinkClick r:id="rId7" tooltip="United States Air Force"/>
              </a:rPr>
              <a:t>U.S. Air Force</a:t>
            </a:r>
            <a:r>
              <a:rPr lang="en-US" i="0" dirty="0" smtClean="0"/>
              <a:t> Airman or employee, taken or made as part of that person's official duties. As a </a:t>
            </a:r>
            <a:r>
              <a:rPr lang="en-US" i="0" dirty="0" smtClean="0">
                <a:hlinkClick r:id="rId4" tooltip="en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8" tooltip="en:Federal Government of the United States"/>
              </a:rPr>
              <a:t>U.S. federal government</a:t>
            </a:r>
            <a:r>
              <a:rPr lang="en-US" i="0" dirty="0" smtClean="0"/>
              <a:t>, the image or file is in the </a:t>
            </a:r>
            <a:r>
              <a:rPr lang="en-US" b="1" i="0" dirty="0" smtClean="0">
                <a:hlinkClick r:id="rId6" tooltip="en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/wiki/File:MQ-9_Reaper_in_flight_%282007%29.jpg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Space: T</a:t>
            </a:r>
            <a:r>
              <a:rPr lang="en-US" i="0" dirty="0" smtClean="0"/>
              <a:t>his file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 because it was solely created by </a:t>
            </a:r>
            <a:r>
              <a:rPr lang="en-US" i="0" dirty="0" smtClean="0">
                <a:hlinkClick r:id="rId9" tooltip="w:NASA"/>
              </a:rPr>
              <a:t>NASA</a:t>
            </a:r>
            <a:r>
              <a:rPr lang="en-US" i="0" dirty="0" smtClean="0"/>
              <a:t>. NASA copyright policy states that "NASA material is not protected by copyright </a:t>
            </a:r>
            <a:r>
              <a:rPr lang="en-US" b="1" i="0" dirty="0" smtClean="0"/>
              <a:t>unless noted</a:t>
            </a:r>
            <a:r>
              <a:rPr lang="en-US" i="0" dirty="0" smtClean="0"/>
              <a:t>".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</a:t>
            </a:r>
            <a:r>
              <a:rPr lang="en-US" i="0" dirty="0" err="1" smtClean="0"/>
              <a:t>File:CloudSat</a:t>
            </a:r>
            <a:r>
              <a:rPr lang="en-US" i="0" dirty="0" smtClean="0"/>
              <a:t>_-_</a:t>
            </a:r>
            <a:r>
              <a:rPr lang="en-US" i="0" dirty="0" err="1" smtClean="0"/>
              <a:t>Artist_Concept.jpg</a:t>
            </a:r>
            <a:endParaRPr lang="en-US" i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Cyber: © </a:t>
            </a:r>
            <a:r>
              <a:rPr lang="en-US" dirty="0" err="1" smtClean="0"/>
              <a:t>derrrek</a:t>
            </a:r>
            <a:r>
              <a:rPr lang="en-US" dirty="0" smtClean="0"/>
              <a:t> : http://</a:t>
            </a:r>
            <a:r>
              <a:rPr lang="en-US" dirty="0" err="1" smtClean="0"/>
              <a:t>www.gettyimages.com</a:t>
            </a:r>
            <a:r>
              <a:rPr lang="en-US" dirty="0" smtClean="0"/>
              <a:t>/detail/illustration/abstract-backgrounds-royalty-free-illustration/185548379</a:t>
            </a:r>
          </a:p>
          <a:p>
            <a:endParaRPr lang="en-US" i="0" baseline="0" dirty="0" smtClean="0"/>
          </a:p>
          <a:p>
            <a:endParaRPr lang="en-US" b="1" i="0" baseline="0" dirty="0" smtClean="0"/>
          </a:p>
          <a:p>
            <a:r>
              <a:rPr lang="en-US" b="1" i="0" baseline="0" dirty="0" smtClean="0"/>
              <a:t>This graphic was previously approved for public release as </a:t>
            </a:r>
            <a:r>
              <a:rPr lang="en-US" b="1" dirty="0" smtClean="0"/>
              <a:t>MS-77705</a:t>
            </a:r>
            <a:endParaRPr lang="en-US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alt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98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Currently,</a:t>
            </a:r>
            <a:r>
              <a:rPr lang="en-US" i="0" baseline="0" dirty="0" smtClean="0"/>
              <a:t> encryption is playing a large role in defending </a:t>
            </a:r>
            <a:r>
              <a:rPr lang="en-US" i="0" baseline="0" dirty="0" err="1" smtClean="0"/>
              <a:t>IoT</a:t>
            </a:r>
            <a:r>
              <a:rPr lang="en-US" i="0" baseline="0" dirty="0" smtClean="0"/>
              <a:t> data.</a:t>
            </a:r>
            <a:endParaRPr lang="en-US" i="0" dirty="0" smtClean="0"/>
          </a:p>
          <a:p>
            <a:endParaRPr lang="en-US" i="0" baseline="0" dirty="0" smtClean="0"/>
          </a:p>
          <a:p>
            <a:r>
              <a:rPr lang="en-US" b="1" i="0" baseline="0" dirty="0" smtClean="0"/>
              <a:t>Image Sources: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Operators: http://</a:t>
            </a:r>
            <a:r>
              <a:rPr lang="en-US" i="0" baseline="0" dirty="0" err="1" smtClean="0"/>
              <a:t>en.wikipedia.org</a:t>
            </a:r>
            <a:r>
              <a:rPr lang="en-US" i="0" baseline="0" dirty="0" smtClean="0"/>
              <a:t>/wiki/</a:t>
            </a:r>
            <a:r>
              <a:rPr lang="en-US" i="0" baseline="0" dirty="0" err="1" smtClean="0"/>
              <a:t>Air_and_Space_Operations_Center</a:t>
            </a:r>
            <a:endParaRPr lang="en-US" i="0" baseline="0" dirty="0" smtClean="0"/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Analysts: © Comstock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/detail/photo/businessman-at-computer-royalty-free-image/78479774. 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Commanders:  US Forces Korea General News http://</a:t>
            </a:r>
            <a:r>
              <a:rPr lang="en-US" i="0" baseline="0" dirty="0" err="1" smtClean="0"/>
              <a:t>www.usfk.mil</a:t>
            </a:r>
            <a:r>
              <a:rPr lang="en-US" i="0" baseline="0" dirty="0" smtClean="0"/>
              <a:t>/</a:t>
            </a:r>
            <a:r>
              <a:rPr lang="en-US" i="0" baseline="0" dirty="0" err="1" smtClean="0"/>
              <a:t>usfk</a:t>
            </a:r>
            <a:r>
              <a:rPr lang="en-US" i="0" baseline="0" dirty="0" smtClean="0"/>
              <a:t>/%28A%28dL8DLge1ywEkAAAAYzg4NWY4MzMtM2I0OS00YWI5LTljYjctMWQ0NDM4MGUwYzVmgU4GPacw1yQ4-d8XCgyTu_0lbjQ1%29S%28aw5nfc45hpuvapn5pihn0o45%29%29/news.annual.command.post.exercise.winds.down.in.korea.printview.648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OSINT: Acrobat logo is  © </a:t>
            </a:r>
            <a:r>
              <a:rPr lang="en-US" i="0" dirty="0" smtClean="0"/>
              <a:t>Adobe Systems</a:t>
            </a:r>
            <a:r>
              <a:rPr lang="en-US" i="0" baseline="0" dirty="0" smtClean="0"/>
              <a:t> Inc., © Twitter and  Office 2011 logos are © Microsoft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Weather: © </a:t>
            </a:r>
            <a:r>
              <a:rPr lang="en-US" i="0" dirty="0" smtClean="0"/>
              <a:t>Rebecca van </a:t>
            </a:r>
            <a:r>
              <a:rPr lang="en-US" i="0" dirty="0" err="1" smtClean="0"/>
              <a:t>Ommen</a:t>
            </a:r>
            <a:r>
              <a:rPr lang="en-US" i="0" dirty="0" smtClean="0"/>
              <a:t> :</a:t>
            </a:r>
            <a:r>
              <a:rPr lang="en-US" i="0" baseline="0" dirty="0" smtClean="0"/>
              <a:t>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/detail/photo/paper-craft-weather-royalty-free-image/180478515</a:t>
            </a:r>
          </a:p>
          <a:p>
            <a:endParaRPr lang="en-US" i="0" baseline="0" dirty="0" smtClean="0"/>
          </a:p>
          <a:p>
            <a:r>
              <a:rPr lang="en-US" b="0" i="0" dirty="0" smtClean="0">
                <a:solidFill>
                  <a:srgbClr val="008000"/>
                </a:solidFill>
              </a:rPr>
              <a:t>HUMINT: U.S.</a:t>
            </a:r>
            <a:r>
              <a:rPr lang="en-US" b="0" i="0" baseline="0" dirty="0" smtClean="0">
                <a:solidFill>
                  <a:srgbClr val="008000"/>
                </a:solidFill>
              </a:rPr>
              <a:t> 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Dept</a:t>
            </a:r>
            <a:r>
              <a:rPr lang="en-US" b="0" i="0" baseline="0" dirty="0" smtClean="0">
                <a:solidFill>
                  <a:srgbClr val="008000"/>
                </a:solidFill>
              </a:rPr>
              <a:t> of State  </a:t>
            </a:r>
            <a:r>
              <a:rPr lang="en-US" b="0" i="0" dirty="0" smtClean="0">
                <a:solidFill>
                  <a:srgbClr val="008000"/>
                </a:solidFill>
              </a:rPr>
              <a:t>http://</a:t>
            </a:r>
            <a:r>
              <a:rPr lang="en-US" b="0" i="0" dirty="0" err="1" smtClean="0">
                <a:solidFill>
                  <a:srgbClr val="008000"/>
                </a:solidFill>
              </a:rPr>
              <a:t>www.rewardsforjustice.net</a:t>
            </a:r>
            <a:r>
              <a:rPr lang="en-US" b="0" i="0" dirty="0" smtClean="0">
                <a:solidFill>
                  <a:srgbClr val="008000"/>
                </a:solidFill>
              </a:rPr>
              <a:t>/</a:t>
            </a:r>
            <a:r>
              <a:rPr lang="en-US" b="0" i="0" dirty="0" err="1" smtClean="0">
                <a:solidFill>
                  <a:srgbClr val="008000"/>
                </a:solidFill>
              </a:rPr>
              <a:t>index.cfm?page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zulkifli&amp;language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english</a:t>
            </a:r>
            <a:endParaRPr lang="en-US" b="0" i="0" dirty="0" smtClean="0">
              <a:solidFill>
                <a:srgbClr val="008000"/>
              </a:solidFill>
            </a:endParaRP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C2: http://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www.disa.mil</a:t>
            </a:r>
            <a:r>
              <a:rPr lang="en-US" b="0" i="0" baseline="0" dirty="0" smtClean="0">
                <a:solidFill>
                  <a:srgbClr val="008000"/>
                </a:solidFill>
              </a:rPr>
              <a:t>/Services/Command-and-Control/GCCS-J</a:t>
            </a: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Ground: </a:t>
            </a:r>
            <a:r>
              <a:rPr lang="en-US" i="0" dirty="0" smtClean="0"/>
              <a:t>Staff Sgt. William Tremblay/U.S. Army via Wired : http://</a:t>
            </a:r>
            <a:r>
              <a:rPr lang="en-US" i="0" dirty="0" err="1" smtClean="0"/>
              <a:t>www.wired.com</a:t>
            </a:r>
            <a:r>
              <a:rPr lang="en-US" i="0" dirty="0" smtClean="0"/>
              <a:t>/</a:t>
            </a:r>
            <a:r>
              <a:rPr lang="en-US" i="0" dirty="0" err="1" smtClean="0"/>
              <a:t>dangerroom</a:t>
            </a:r>
            <a:r>
              <a:rPr lang="en-US" i="0" dirty="0" smtClean="0"/>
              <a:t>/2010/09/afghan-biometric-dragnet-could-snag-millions/</a:t>
            </a:r>
          </a:p>
          <a:p>
            <a:endParaRPr lang="en-US" b="0" i="0" baseline="0" dirty="0" smtClean="0"/>
          </a:p>
          <a:p>
            <a:r>
              <a:rPr lang="en-US" b="0" i="0" baseline="0" dirty="0" smtClean="0"/>
              <a:t>Maritime: T</a:t>
            </a:r>
            <a:r>
              <a:rPr lang="en-US" i="0" dirty="0" smtClean="0"/>
              <a:t>his file is a work of a sailor or employee of the </a:t>
            </a:r>
            <a:r>
              <a:rPr lang="en-US" i="0" dirty="0" smtClean="0">
                <a:hlinkClick r:id="rId3" tooltip="w:United States Navy"/>
              </a:rPr>
              <a:t>U.S. Navy</a:t>
            </a:r>
            <a:r>
              <a:rPr lang="en-US" i="0" dirty="0" smtClean="0"/>
              <a:t>, taken or made as part of that person's official duties. As a </a:t>
            </a:r>
            <a:r>
              <a:rPr lang="en-US" i="0" dirty="0" smtClean="0">
                <a:hlinkClick r:id="rId4" tooltip="w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5" tooltip="w:Federal government of the United States"/>
              </a:rPr>
              <a:t>U.S. federal government</a:t>
            </a:r>
            <a:r>
              <a:rPr lang="en-US" i="0" dirty="0" smtClean="0"/>
              <a:t>, the image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/wiki/File:USS_Lake_Champlain_%28CG-57%29.JPG</a:t>
            </a:r>
            <a:endParaRPr lang="en-US" b="0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Air: </a:t>
            </a:r>
            <a:r>
              <a:rPr lang="en-US" i="0" dirty="0" smtClean="0"/>
              <a:t>This image or file is a work of a </a:t>
            </a:r>
            <a:r>
              <a:rPr lang="en-US" i="0" dirty="0" smtClean="0">
                <a:hlinkClick r:id="rId7" tooltip="United States Air Force"/>
              </a:rPr>
              <a:t>U.S. Air Force</a:t>
            </a:r>
            <a:r>
              <a:rPr lang="en-US" i="0" dirty="0" smtClean="0"/>
              <a:t> Airman or employee, taken or made as part of that person's official duties. As a </a:t>
            </a:r>
            <a:r>
              <a:rPr lang="en-US" i="0" dirty="0" smtClean="0">
                <a:hlinkClick r:id="rId4" tooltip="en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8" tooltip="en:Federal Government of the United States"/>
              </a:rPr>
              <a:t>U.S. federal government</a:t>
            </a:r>
            <a:r>
              <a:rPr lang="en-US" i="0" dirty="0" smtClean="0"/>
              <a:t>, the image or file is in the </a:t>
            </a:r>
            <a:r>
              <a:rPr lang="en-US" b="1" i="0" dirty="0" smtClean="0">
                <a:hlinkClick r:id="rId6" tooltip="en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/wiki/File:MQ-9_Reaper_in_flight_%282007%29.jpg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Space: T</a:t>
            </a:r>
            <a:r>
              <a:rPr lang="en-US" i="0" dirty="0" smtClean="0"/>
              <a:t>his file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 because it was solely created by </a:t>
            </a:r>
            <a:r>
              <a:rPr lang="en-US" i="0" dirty="0" smtClean="0">
                <a:hlinkClick r:id="rId9" tooltip="w:NASA"/>
              </a:rPr>
              <a:t>NASA</a:t>
            </a:r>
            <a:r>
              <a:rPr lang="en-US" i="0" dirty="0" smtClean="0"/>
              <a:t>. NASA copyright policy states that "NASA material is not protected by copyright </a:t>
            </a:r>
            <a:r>
              <a:rPr lang="en-US" b="1" i="0" dirty="0" smtClean="0"/>
              <a:t>unless noted</a:t>
            </a:r>
            <a:r>
              <a:rPr lang="en-US" i="0" dirty="0" smtClean="0"/>
              <a:t>".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</a:t>
            </a:r>
            <a:r>
              <a:rPr lang="en-US" i="0" dirty="0" err="1" smtClean="0"/>
              <a:t>File:CloudSat</a:t>
            </a:r>
            <a:r>
              <a:rPr lang="en-US" i="0" dirty="0" smtClean="0"/>
              <a:t>_-_</a:t>
            </a:r>
            <a:r>
              <a:rPr lang="en-US" i="0" dirty="0" err="1" smtClean="0"/>
              <a:t>Artist_Concept.jpg</a:t>
            </a:r>
            <a:endParaRPr lang="en-US" i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Cyber: © </a:t>
            </a:r>
            <a:r>
              <a:rPr lang="en-US" dirty="0" err="1" smtClean="0"/>
              <a:t>derrrek</a:t>
            </a:r>
            <a:r>
              <a:rPr lang="en-US" dirty="0" smtClean="0"/>
              <a:t> : http://</a:t>
            </a:r>
            <a:r>
              <a:rPr lang="en-US" dirty="0" err="1" smtClean="0"/>
              <a:t>www.gettyimages.com</a:t>
            </a:r>
            <a:r>
              <a:rPr lang="en-US" dirty="0" smtClean="0"/>
              <a:t>/detail/illustration/abstract-backgrounds-royalty-free-illustration/185548379</a:t>
            </a:r>
          </a:p>
          <a:p>
            <a:endParaRPr lang="en-US" i="0" baseline="0" dirty="0" smtClean="0"/>
          </a:p>
          <a:p>
            <a:endParaRPr lang="en-US" b="1" i="0" baseline="0" dirty="0" smtClean="0"/>
          </a:p>
          <a:p>
            <a:r>
              <a:rPr lang="en-US" b="1" i="0" baseline="0" dirty="0" smtClean="0"/>
              <a:t>This graphic was previously approved for public release as </a:t>
            </a:r>
            <a:r>
              <a:rPr lang="en-US" b="1" dirty="0" smtClean="0"/>
              <a:t>MS-77705</a:t>
            </a:r>
            <a:endParaRPr lang="en-US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alt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983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dirty="0" smtClean="0"/>
              <a:t>Encryption</a:t>
            </a:r>
            <a:r>
              <a:rPr lang="en-US" i="0" baseline="0" dirty="0" smtClean="0"/>
              <a:t> will likely provide a large role moving forward, which requires a new class of secure algorithms and analytics.</a:t>
            </a:r>
            <a:endParaRPr lang="en-US" i="0" dirty="0" smtClean="0"/>
          </a:p>
          <a:p>
            <a:endParaRPr lang="en-US" i="0" baseline="0" dirty="0" smtClean="0"/>
          </a:p>
          <a:p>
            <a:r>
              <a:rPr lang="en-US" b="1" i="0" baseline="0" dirty="0" smtClean="0"/>
              <a:t>Image Sources: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Operators: http://</a:t>
            </a:r>
            <a:r>
              <a:rPr lang="en-US" i="0" baseline="0" dirty="0" err="1" smtClean="0"/>
              <a:t>en.wikipedia.org</a:t>
            </a:r>
            <a:r>
              <a:rPr lang="en-US" i="0" baseline="0" dirty="0" smtClean="0"/>
              <a:t>/wiki/</a:t>
            </a:r>
            <a:r>
              <a:rPr lang="en-US" i="0" baseline="0" dirty="0" err="1" smtClean="0"/>
              <a:t>Air_and_Space_Operations_Center</a:t>
            </a:r>
            <a:endParaRPr lang="en-US" i="0" baseline="0" dirty="0" smtClean="0"/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Analysts: © Comstock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/detail/photo/businessman-at-computer-royalty-free-image/78479774. 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Commanders:  US Forces Korea General News http://</a:t>
            </a:r>
            <a:r>
              <a:rPr lang="en-US" i="0" baseline="0" dirty="0" err="1" smtClean="0"/>
              <a:t>www.usfk.mil</a:t>
            </a:r>
            <a:r>
              <a:rPr lang="en-US" i="0" baseline="0" dirty="0" smtClean="0"/>
              <a:t>/</a:t>
            </a:r>
            <a:r>
              <a:rPr lang="en-US" i="0" baseline="0" dirty="0" err="1" smtClean="0"/>
              <a:t>usfk</a:t>
            </a:r>
            <a:r>
              <a:rPr lang="en-US" i="0" baseline="0" dirty="0" smtClean="0"/>
              <a:t>/%28A%28dL8DLge1ywEkAAAAYzg4NWY4MzMtM2I0OS00YWI5LTljYjctMWQ0NDM4MGUwYzVmgU4GPacw1yQ4-d8XCgyTu_0lbjQ1%29S%28aw5nfc45hpuvapn5pihn0o45%29%29/news.annual.command.post.exercise.winds.down.in.korea.printview.648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OSINT: Acrobat logo is  © </a:t>
            </a:r>
            <a:r>
              <a:rPr lang="en-US" i="0" dirty="0" smtClean="0"/>
              <a:t>Adobe Systems</a:t>
            </a:r>
            <a:r>
              <a:rPr lang="en-US" i="0" baseline="0" dirty="0" smtClean="0"/>
              <a:t> Inc., © Twitter and  Office 2011 logos are © Microsoft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Weather: © </a:t>
            </a:r>
            <a:r>
              <a:rPr lang="en-US" i="0" dirty="0" smtClean="0"/>
              <a:t>Rebecca van </a:t>
            </a:r>
            <a:r>
              <a:rPr lang="en-US" i="0" dirty="0" err="1" smtClean="0"/>
              <a:t>Ommen</a:t>
            </a:r>
            <a:r>
              <a:rPr lang="en-US" i="0" dirty="0" smtClean="0"/>
              <a:t> :</a:t>
            </a:r>
            <a:r>
              <a:rPr lang="en-US" i="0" baseline="0" dirty="0" smtClean="0"/>
              <a:t> http://</a:t>
            </a:r>
            <a:r>
              <a:rPr lang="en-US" i="0" baseline="0" dirty="0" err="1" smtClean="0"/>
              <a:t>www.gettyimages.com</a:t>
            </a:r>
            <a:r>
              <a:rPr lang="en-US" i="0" baseline="0" dirty="0" smtClean="0"/>
              <a:t>/detail/photo/paper-craft-weather-royalty-free-image/180478515</a:t>
            </a:r>
          </a:p>
          <a:p>
            <a:endParaRPr lang="en-US" i="0" baseline="0" dirty="0" smtClean="0"/>
          </a:p>
          <a:p>
            <a:r>
              <a:rPr lang="en-US" b="0" i="0" dirty="0" smtClean="0">
                <a:solidFill>
                  <a:srgbClr val="008000"/>
                </a:solidFill>
              </a:rPr>
              <a:t>HUMINT: U.S.</a:t>
            </a:r>
            <a:r>
              <a:rPr lang="en-US" b="0" i="0" baseline="0" dirty="0" smtClean="0">
                <a:solidFill>
                  <a:srgbClr val="008000"/>
                </a:solidFill>
              </a:rPr>
              <a:t> 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Dept</a:t>
            </a:r>
            <a:r>
              <a:rPr lang="en-US" b="0" i="0" baseline="0" dirty="0" smtClean="0">
                <a:solidFill>
                  <a:srgbClr val="008000"/>
                </a:solidFill>
              </a:rPr>
              <a:t> of State  </a:t>
            </a:r>
            <a:r>
              <a:rPr lang="en-US" b="0" i="0" dirty="0" smtClean="0">
                <a:solidFill>
                  <a:srgbClr val="008000"/>
                </a:solidFill>
              </a:rPr>
              <a:t>http://</a:t>
            </a:r>
            <a:r>
              <a:rPr lang="en-US" b="0" i="0" dirty="0" err="1" smtClean="0">
                <a:solidFill>
                  <a:srgbClr val="008000"/>
                </a:solidFill>
              </a:rPr>
              <a:t>www.rewardsforjustice.net</a:t>
            </a:r>
            <a:r>
              <a:rPr lang="en-US" b="0" i="0" dirty="0" smtClean="0">
                <a:solidFill>
                  <a:srgbClr val="008000"/>
                </a:solidFill>
              </a:rPr>
              <a:t>/</a:t>
            </a:r>
            <a:r>
              <a:rPr lang="en-US" b="0" i="0" dirty="0" err="1" smtClean="0">
                <a:solidFill>
                  <a:srgbClr val="008000"/>
                </a:solidFill>
              </a:rPr>
              <a:t>index.cfm?page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zulkifli&amp;language</a:t>
            </a:r>
            <a:r>
              <a:rPr lang="en-US" b="0" i="0" dirty="0" smtClean="0">
                <a:solidFill>
                  <a:srgbClr val="008000"/>
                </a:solidFill>
              </a:rPr>
              <a:t>=</a:t>
            </a:r>
            <a:r>
              <a:rPr lang="en-US" b="0" i="0" dirty="0" err="1" smtClean="0">
                <a:solidFill>
                  <a:srgbClr val="008000"/>
                </a:solidFill>
              </a:rPr>
              <a:t>english</a:t>
            </a:r>
            <a:endParaRPr lang="en-US" b="0" i="0" dirty="0" smtClean="0">
              <a:solidFill>
                <a:srgbClr val="008000"/>
              </a:solidFill>
            </a:endParaRP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C2: http://</a:t>
            </a:r>
            <a:r>
              <a:rPr lang="en-US" b="0" i="0" baseline="0" dirty="0" err="1" smtClean="0">
                <a:solidFill>
                  <a:srgbClr val="008000"/>
                </a:solidFill>
              </a:rPr>
              <a:t>www.disa.mil</a:t>
            </a:r>
            <a:r>
              <a:rPr lang="en-US" b="0" i="0" baseline="0" dirty="0" smtClean="0">
                <a:solidFill>
                  <a:srgbClr val="008000"/>
                </a:solidFill>
              </a:rPr>
              <a:t>/Services/Command-and-Control/GCCS-J</a:t>
            </a:r>
          </a:p>
          <a:p>
            <a:endParaRPr lang="en-US" b="0" i="0" baseline="0" dirty="0" smtClean="0">
              <a:solidFill>
                <a:srgbClr val="008000"/>
              </a:solidFill>
            </a:endParaRPr>
          </a:p>
          <a:p>
            <a:r>
              <a:rPr lang="en-US" b="0" i="0" baseline="0" dirty="0" smtClean="0">
                <a:solidFill>
                  <a:srgbClr val="008000"/>
                </a:solidFill>
              </a:rPr>
              <a:t>Ground: </a:t>
            </a:r>
            <a:r>
              <a:rPr lang="en-US" i="0" dirty="0" smtClean="0"/>
              <a:t>Staff Sgt. William Tremblay/U.S. Army via Wired : http://</a:t>
            </a:r>
            <a:r>
              <a:rPr lang="en-US" i="0" dirty="0" err="1" smtClean="0"/>
              <a:t>www.wired.com</a:t>
            </a:r>
            <a:r>
              <a:rPr lang="en-US" i="0" dirty="0" smtClean="0"/>
              <a:t>/</a:t>
            </a:r>
            <a:r>
              <a:rPr lang="en-US" i="0" dirty="0" err="1" smtClean="0"/>
              <a:t>dangerroom</a:t>
            </a:r>
            <a:r>
              <a:rPr lang="en-US" i="0" dirty="0" smtClean="0"/>
              <a:t>/2010/09/afghan-biometric-dragnet-could-snag-millions/</a:t>
            </a:r>
          </a:p>
          <a:p>
            <a:endParaRPr lang="en-US" b="0" i="0" baseline="0" dirty="0" smtClean="0"/>
          </a:p>
          <a:p>
            <a:r>
              <a:rPr lang="en-US" b="0" i="0" baseline="0" dirty="0" smtClean="0"/>
              <a:t>Maritime: T</a:t>
            </a:r>
            <a:r>
              <a:rPr lang="en-US" i="0" dirty="0" smtClean="0"/>
              <a:t>his file is a work of a sailor or employee of the </a:t>
            </a:r>
            <a:r>
              <a:rPr lang="en-US" i="0" dirty="0" smtClean="0">
                <a:hlinkClick r:id="rId3" tooltip="w:United States Navy"/>
              </a:rPr>
              <a:t>U.S. Navy</a:t>
            </a:r>
            <a:r>
              <a:rPr lang="en-US" i="0" dirty="0" smtClean="0"/>
              <a:t>, taken or made as part of that person's official duties. As a </a:t>
            </a:r>
            <a:r>
              <a:rPr lang="en-US" i="0" dirty="0" smtClean="0">
                <a:hlinkClick r:id="rId4" tooltip="w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5" tooltip="w:Federal government of the United States"/>
              </a:rPr>
              <a:t>U.S. federal government</a:t>
            </a:r>
            <a:r>
              <a:rPr lang="en-US" i="0" dirty="0" smtClean="0"/>
              <a:t>, the image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/wiki/File:USS_Lake_Champlain_%28CG-57%29.JPG</a:t>
            </a:r>
            <a:endParaRPr lang="en-US" b="0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Air: </a:t>
            </a:r>
            <a:r>
              <a:rPr lang="en-US" i="0" dirty="0" smtClean="0"/>
              <a:t>This image or file is a work of a </a:t>
            </a:r>
            <a:r>
              <a:rPr lang="en-US" i="0" dirty="0" smtClean="0">
                <a:hlinkClick r:id="rId7" tooltip="United States Air Force"/>
              </a:rPr>
              <a:t>U.S. Air Force</a:t>
            </a:r>
            <a:r>
              <a:rPr lang="en-US" i="0" dirty="0" smtClean="0"/>
              <a:t> Airman or employee, taken or made as part of that person's official duties. As a </a:t>
            </a:r>
            <a:r>
              <a:rPr lang="en-US" i="0" dirty="0" smtClean="0">
                <a:hlinkClick r:id="rId4" tooltip="en:Work of the United States Government"/>
              </a:rPr>
              <a:t>work</a:t>
            </a:r>
            <a:r>
              <a:rPr lang="en-US" i="0" dirty="0" smtClean="0"/>
              <a:t> of the </a:t>
            </a:r>
            <a:r>
              <a:rPr lang="en-US" i="0" dirty="0" smtClean="0">
                <a:hlinkClick r:id="rId8" tooltip="en:Federal Government of the United States"/>
              </a:rPr>
              <a:t>U.S. federal government</a:t>
            </a:r>
            <a:r>
              <a:rPr lang="en-US" i="0" dirty="0" smtClean="0"/>
              <a:t>, the image or file is in the </a:t>
            </a:r>
            <a:r>
              <a:rPr lang="en-US" b="1" i="0" dirty="0" smtClean="0">
                <a:hlinkClick r:id="rId6" tooltip="en:public domain"/>
              </a:rPr>
              <a:t>public domain</a:t>
            </a:r>
            <a:r>
              <a:rPr lang="en-US" i="0" dirty="0" smtClean="0"/>
              <a:t>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/wiki/File:MQ-9_Reaper_in_flight_%282007%29.jpg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Space: T</a:t>
            </a:r>
            <a:r>
              <a:rPr lang="en-US" i="0" dirty="0" smtClean="0"/>
              <a:t>his file is in the </a:t>
            </a:r>
            <a:r>
              <a:rPr lang="en-US" b="1" i="0" dirty="0" smtClean="0">
                <a:hlinkClick r:id="rId6" tooltip="w:public domain"/>
              </a:rPr>
              <a:t>public domain</a:t>
            </a:r>
            <a:r>
              <a:rPr lang="en-US" i="0" dirty="0" smtClean="0"/>
              <a:t> because it was solely created by </a:t>
            </a:r>
            <a:r>
              <a:rPr lang="en-US" i="0" dirty="0" smtClean="0">
                <a:hlinkClick r:id="rId9" tooltip="w:NASA"/>
              </a:rPr>
              <a:t>NASA</a:t>
            </a:r>
            <a:r>
              <a:rPr lang="en-US" i="0" dirty="0" smtClean="0"/>
              <a:t>. NASA copyright policy states that "NASA material is not protected by copyright </a:t>
            </a:r>
            <a:r>
              <a:rPr lang="en-US" b="1" i="0" dirty="0" smtClean="0"/>
              <a:t>unless noted</a:t>
            </a:r>
            <a:r>
              <a:rPr lang="en-US" i="0" dirty="0" smtClean="0"/>
              <a:t>". http://</a:t>
            </a:r>
            <a:r>
              <a:rPr lang="en-US" i="0" dirty="0" err="1" smtClean="0"/>
              <a:t>en.wikipedia.org</a:t>
            </a:r>
            <a:r>
              <a:rPr lang="en-US" i="0" dirty="0" smtClean="0"/>
              <a:t>/wiki/</a:t>
            </a:r>
            <a:r>
              <a:rPr lang="en-US" i="0" dirty="0" err="1" smtClean="0"/>
              <a:t>File:CloudSat</a:t>
            </a:r>
            <a:r>
              <a:rPr lang="en-US" i="0" dirty="0" smtClean="0"/>
              <a:t>_-_</a:t>
            </a:r>
            <a:r>
              <a:rPr lang="en-US" i="0" dirty="0" err="1" smtClean="0"/>
              <a:t>Artist_Concept.jpg</a:t>
            </a:r>
            <a:endParaRPr lang="en-US" i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Cyber: © </a:t>
            </a:r>
            <a:r>
              <a:rPr lang="en-US" dirty="0" err="1" smtClean="0"/>
              <a:t>derrrek</a:t>
            </a:r>
            <a:r>
              <a:rPr lang="en-US" dirty="0" smtClean="0"/>
              <a:t> : http://</a:t>
            </a:r>
            <a:r>
              <a:rPr lang="en-US" dirty="0" err="1" smtClean="0"/>
              <a:t>www.gettyimages.com</a:t>
            </a:r>
            <a:r>
              <a:rPr lang="en-US" dirty="0" smtClean="0"/>
              <a:t>/detail/illustration/abstract-backgrounds-royalty-free-illustration/185548379</a:t>
            </a:r>
          </a:p>
          <a:p>
            <a:endParaRPr lang="en-US" i="0" baseline="0" dirty="0" smtClean="0"/>
          </a:p>
          <a:p>
            <a:endParaRPr lang="en-US" b="1" i="0" baseline="0" dirty="0" smtClean="0"/>
          </a:p>
          <a:p>
            <a:r>
              <a:rPr lang="en-US" b="1" i="0" baseline="0" dirty="0" smtClean="0"/>
              <a:t>This graphic was previously approved for public release as </a:t>
            </a:r>
            <a:r>
              <a:rPr lang="en-US" b="1" dirty="0" smtClean="0"/>
              <a:t>MS-77705</a:t>
            </a:r>
            <a:endParaRPr lang="en-US" b="1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 alt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98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44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many classes</a:t>
            </a:r>
            <a:r>
              <a:rPr lang="en-US" baseline="0" dirty="0" smtClean="0"/>
              <a:t> of algorithms and corresponding security techniques.</a:t>
            </a:r>
            <a:endParaRPr lang="en-US" dirty="0" smtClean="0"/>
          </a:p>
          <a:p>
            <a:r>
              <a:rPr lang="en-US" dirty="0" smtClean="0"/>
              <a:t>Secure algorithms and analytics requires co-design with encrypted computation and encrypted query.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3C958-1F1B-2347-8B37-D6BC4B56CB4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39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2104" y="1389888"/>
            <a:ext cx="7479792" cy="1298448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36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6202" name="Rectangle 108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2104" y="3008376"/>
            <a:ext cx="7479792" cy="1792224"/>
          </a:xfrm>
          <a:prstGeom prst="rect">
            <a:avLst/>
          </a:prstGeom>
          <a:ln w="12700">
            <a:headEnd type="none" w="sm" len="sm"/>
            <a:tailEnd type="none" w="sm" len="sm"/>
          </a:ln>
        </p:spPr>
        <p:txBody>
          <a:bodyPr lIns="91440" tIns="45720" rIns="91440" bIns="4572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0" y="950976"/>
            <a:ext cx="9144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0" y="6355080"/>
            <a:ext cx="9144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 descr="LL_Logo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072" y="5111496"/>
            <a:ext cx="3429000" cy="3454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1344168" y="1700784"/>
            <a:ext cx="6455664" cy="394106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/>
          <a:lstStyle>
            <a:lvl1pPr marL="0" indent="0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344168" y="1252728"/>
            <a:ext cx="6455664" cy="374904"/>
          </a:xfrm>
          <a:prstGeom prst="rect">
            <a:avLst/>
          </a:prstGeom>
        </p:spPr>
        <p:txBody>
          <a:bodyPr vert="horz" anchor="b" anchorCtr="0"/>
          <a:lstStyle>
            <a:lvl1pPr marL="0" indent="0" algn="ctr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 sz="1800" baseline="0"/>
            </a:lvl1pPr>
            <a:lvl2pPr marL="520700" indent="0">
              <a:buNone/>
              <a:defRPr/>
            </a:lvl2pPr>
            <a:lvl3pPr marL="976313" indent="0">
              <a:buNone/>
              <a:defRPr/>
            </a:lvl3pPr>
            <a:lvl4pPr marL="142716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344168" y="5705856"/>
            <a:ext cx="6455664" cy="274320"/>
          </a:xfrm>
          <a:prstGeom prst="rect">
            <a:avLst/>
          </a:prstGeom>
        </p:spPr>
        <p:txBody>
          <a:bodyPr vert="horz" anchor="t" anchorCtr="0"/>
          <a:lstStyle>
            <a:lvl1pPr marL="0" indent="0" algn="ctr">
              <a:lnSpc>
                <a:spcPts val="14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 sz="1200" b="1" i="0" baseline="0"/>
            </a:lvl1pPr>
            <a:lvl2pPr marL="520700" indent="0">
              <a:buNone/>
              <a:defRPr/>
            </a:lvl2pPr>
            <a:lvl3pPr marL="976313" indent="0">
              <a:buNone/>
              <a:defRPr/>
            </a:lvl3pPr>
            <a:lvl4pPr marL="142716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09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289304"/>
            <a:ext cx="8193024" cy="4828032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9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lvl1pPr>
            <a:lvl2pPr marL="539496" indent="-256032">
              <a:lnSpc>
                <a:spcPct val="90000"/>
              </a:lnSpc>
              <a:spcBef>
                <a:spcPts val="600"/>
              </a:spcBef>
              <a:defRPr/>
            </a:lvl2pPr>
            <a:lvl3pPr marL="758952" indent="-182880">
              <a:lnSpc>
                <a:spcPct val="90000"/>
              </a:lnSpc>
              <a:spcBef>
                <a:spcPts val="600"/>
              </a:spcBef>
              <a:buSzPct val="90000"/>
              <a:buFont typeface="Arial"/>
              <a:buChar char="•"/>
              <a:defRPr/>
            </a:lvl3pPr>
            <a:lvl4pPr marL="1033272" indent="0">
              <a:lnSpc>
                <a:spcPct val="90000"/>
              </a:lnSpc>
              <a:spcBef>
                <a:spcPts val="600"/>
              </a:spcBef>
              <a:buFontTx/>
              <a:buNone/>
              <a:defRPr/>
            </a:lvl4pPr>
            <a:lvl5pPr marL="1261872" indent="0">
              <a:lnSpc>
                <a:spcPct val="90000"/>
              </a:lnSpc>
              <a:spcBef>
                <a:spcPts val="600"/>
              </a:spcBef>
              <a:buSzPct val="85000"/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5488" y="1289304"/>
            <a:ext cx="3986784" cy="4828032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9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lvl1pPr>
            <a:lvl2pPr marL="539496" indent="-256032">
              <a:lnSpc>
                <a:spcPct val="90000"/>
              </a:lnSpc>
              <a:spcBef>
                <a:spcPts val="600"/>
              </a:spcBef>
              <a:defRPr/>
            </a:lvl2pPr>
            <a:lvl3pPr marL="758952" indent="-182880">
              <a:lnSpc>
                <a:spcPct val="90000"/>
              </a:lnSpc>
              <a:spcBef>
                <a:spcPts val="600"/>
              </a:spcBef>
              <a:buSzPct val="90000"/>
              <a:buFont typeface="Wingdings" charset="2"/>
              <a:buChar char="§"/>
              <a:defRPr/>
            </a:lvl3pPr>
            <a:lvl4pPr marL="1033272" indent="0">
              <a:lnSpc>
                <a:spcPct val="90000"/>
              </a:lnSpc>
              <a:spcBef>
                <a:spcPts val="600"/>
              </a:spcBef>
              <a:buFontTx/>
              <a:buNone/>
              <a:defRPr/>
            </a:lvl4pPr>
            <a:lvl5pPr marL="1261872" indent="0">
              <a:lnSpc>
                <a:spcPct val="90000"/>
              </a:lnSpc>
              <a:spcBef>
                <a:spcPts val="600"/>
              </a:spcBef>
              <a:buSzPct val="85000"/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63440" y="1289304"/>
            <a:ext cx="3986784" cy="4828032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9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lvl1pPr>
            <a:lvl2pPr marL="539496" indent="-256032">
              <a:lnSpc>
                <a:spcPct val="90000"/>
              </a:lnSpc>
              <a:spcBef>
                <a:spcPts val="600"/>
              </a:spcBef>
              <a:defRPr/>
            </a:lvl2pPr>
            <a:lvl3pPr marL="758952" indent="-182880">
              <a:lnSpc>
                <a:spcPct val="90000"/>
              </a:lnSpc>
              <a:spcBef>
                <a:spcPts val="600"/>
              </a:spcBef>
              <a:buSzPct val="90000"/>
              <a:buFont typeface="Wingdings" charset="2"/>
              <a:buChar char="§"/>
              <a:defRPr/>
            </a:lvl3pPr>
            <a:lvl4pPr marL="1033272" indent="0">
              <a:lnSpc>
                <a:spcPct val="90000"/>
              </a:lnSpc>
              <a:spcBef>
                <a:spcPts val="600"/>
              </a:spcBef>
              <a:buFontTx/>
              <a:buNone/>
              <a:defRPr/>
            </a:lvl4pPr>
            <a:lvl5pPr marL="1261872" indent="0">
              <a:lnSpc>
                <a:spcPct val="90000"/>
              </a:lnSpc>
              <a:spcBef>
                <a:spcPts val="600"/>
              </a:spcBef>
              <a:buSzPct val="85000"/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0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14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832" y="146304"/>
            <a:ext cx="7260336" cy="4663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289304"/>
            <a:ext cx="8193024" cy="4828032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9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lvl1pPr>
            <a:lvl2pPr marL="539496" indent="-256032">
              <a:lnSpc>
                <a:spcPct val="90000"/>
              </a:lnSpc>
              <a:spcBef>
                <a:spcPts val="600"/>
              </a:spcBef>
              <a:defRPr/>
            </a:lvl2pPr>
            <a:lvl3pPr marL="758952" indent="-182880">
              <a:lnSpc>
                <a:spcPct val="90000"/>
              </a:lnSpc>
              <a:spcBef>
                <a:spcPts val="600"/>
              </a:spcBef>
              <a:buSzPct val="90000"/>
              <a:buFont typeface="Wingdings" charset="2"/>
              <a:buChar char="§"/>
              <a:defRPr/>
            </a:lvl3pPr>
            <a:lvl4pPr marL="1033272" indent="0">
              <a:lnSpc>
                <a:spcPct val="90000"/>
              </a:lnSpc>
              <a:spcBef>
                <a:spcPts val="600"/>
              </a:spcBef>
              <a:buFontTx/>
              <a:buNone/>
              <a:defRPr/>
            </a:lvl4pPr>
            <a:lvl5pPr marL="1261872" indent="0">
              <a:lnSpc>
                <a:spcPct val="90000"/>
              </a:lnSpc>
              <a:spcBef>
                <a:spcPts val="600"/>
              </a:spcBef>
              <a:buSzPct val="85000"/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41832" y="594360"/>
            <a:ext cx="7260336" cy="30480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ts val="24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 sz="2400" baseline="0"/>
            </a:lvl1pPr>
            <a:lvl2pPr marL="520700" indent="0">
              <a:buNone/>
              <a:defRPr/>
            </a:lvl2pPr>
            <a:lvl3pPr marL="976313" indent="0">
              <a:buNone/>
              <a:defRPr/>
            </a:lvl3pPr>
            <a:lvl4pPr marL="142716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41134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682496"/>
            <a:ext cx="8193024" cy="4443984"/>
          </a:xfrm>
          <a:prstGeom prst="rect">
            <a:avLst/>
          </a:prstGeom>
        </p:spPr>
        <p:txBody>
          <a:bodyPr anchor="t" anchorCtr="1"/>
          <a:lstStyle>
            <a:lvl1pPr marL="237744" indent="-237744">
              <a:lnSpc>
                <a:spcPct val="90000"/>
              </a:lnSpc>
              <a:spcBef>
                <a:spcPts val="1500"/>
              </a:spcBef>
              <a:buSzPct val="100000"/>
              <a:buFont typeface="Arial"/>
              <a:buChar char="•"/>
              <a:defRPr/>
            </a:lvl1pPr>
            <a:lvl2pPr marL="539496" indent="-256032">
              <a:lnSpc>
                <a:spcPct val="90000"/>
              </a:lnSpc>
              <a:spcBef>
                <a:spcPts val="1500"/>
              </a:spcBef>
              <a:defRPr/>
            </a:lvl2pPr>
            <a:lvl3pPr marL="758952" indent="-182880">
              <a:lnSpc>
                <a:spcPct val="90000"/>
              </a:lnSpc>
              <a:spcBef>
                <a:spcPts val="1500"/>
              </a:spcBef>
              <a:buSzPct val="90000"/>
              <a:buFont typeface="Wingdings" charset="2"/>
              <a:buChar char="§"/>
              <a:defRPr/>
            </a:lvl3pPr>
            <a:lvl4pPr marL="1033272" indent="0">
              <a:lnSpc>
                <a:spcPct val="90000"/>
              </a:lnSpc>
              <a:spcBef>
                <a:spcPts val="1500"/>
              </a:spcBef>
              <a:buFontTx/>
              <a:buNone/>
              <a:defRPr/>
            </a:lvl4pPr>
            <a:lvl5pPr marL="1261872" indent="0">
              <a:lnSpc>
                <a:spcPct val="90000"/>
              </a:lnSpc>
              <a:spcBef>
                <a:spcPts val="1500"/>
              </a:spcBef>
              <a:buSzPct val="85000"/>
              <a:buFontTx/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4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81912" y="1764792"/>
            <a:ext cx="5971032" cy="3776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/>
          <a:lstStyle>
            <a:lvl1pPr marL="0" indent="0" algn="ctr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581912" y="1316736"/>
            <a:ext cx="5971032" cy="374904"/>
          </a:xfrm>
          <a:prstGeom prst="rect">
            <a:avLst/>
          </a:prstGeom>
        </p:spPr>
        <p:txBody>
          <a:bodyPr vert="horz" anchor="b" anchorCtr="0"/>
          <a:lstStyle>
            <a:lvl1pPr marL="0" indent="0" algn="ctr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 sz="1800" baseline="0"/>
            </a:lvl1pPr>
            <a:lvl2pPr marL="520700" indent="0">
              <a:buNone/>
              <a:defRPr/>
            </a:lvl2pPr>
            <a:lvl3pPr marL="976313" indent="0">
              <a:buNone/>
              <a:defRPr/>
            </a:lvl3pPr>
            <a:lvl4pPr marL="142716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81912" y="5605272"/>
            <a:ext cx="5971032" cy="274320"/>
          </a:xfrm>
          <a:prstGeom prst="rect">
            <a:avLst/>
          </a:prstGeom>
        </p:spPr>
        <p:txBody>
          <a:bodyPr vert="horz" anchor="t" anchorCtr="0"/>
          <a:lstStyle>
            <a:lvl1pPr marL="0" indent="0" algn="ctr">
              <a:lnSpc>
                <a:spcPts val="14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 sz="1200" b="1" i="0" baseline="0"/>
            </a:lvl1pPr>
            <a:lvl2pPr marL="520700" indent="0">
              <a:buNone/>
              <a:defRPr/>
            </a:lvl2pPr>
            <a:lvl3pPr marL="976313" indent="0">
              <a:buNone/>
              <a:defRPr/>
            </a:lvl3pPr>
            <a:lvl4pPr marL="142716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90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quarter" idx="10"/>
          </p:nvPr>
        </p:nvSpPr>
        <p:spPr>
          <a:xfrm>
            <a:off x="1737360" y="1828800"/>
            <a:ext cx="5687568" cy="334670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/>
          <a:lstStyle>
            <a:lvl1pPr marL="0" indent="0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37360" y="1371600"/>
            <a:ext cx="5687568" cy="374904"/>
          </a:xfrm>
          <a:prstGeom prst="rect">
            <a:avLst/>
          </a:prstGeom>
        </p:spPr>
        <p:txBody>
          <a:bodyPr vert="horz" anchor="b" anchorCtr="0"/>
          <a:lstStyle>
            <a:lvl1pPr marL="0" indent="0" algn="ctr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 sz="1800" baseline="0"/>
            </a:lvl1pPr>
            <a:lvl2pPr marL="520700" indent="0">
              <a:buNone/>
              <a:defRPr/>
            </a:lvl2pPr>
            <a:lvl3pPr marL="976313" indent="0">
              <a:buNone/>
              <a:defRPr/>
            </a:lvl3pPr>
            <a:lvl4pPr marL="142716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737360" y="5230368"/>
            <a:ext cx="5687568" cy="274320"/>
          </a:xfrm>
          <a:prstGeom prst="rect">
            <a:avLst/>
          </a:prstGeom>
        </p:spPr>
        <p:txBody>
          <a:bodyPr vert="horz" anchor="t" anchorCtr="0"/>
          <a:lstStyle>
            <a:lvl1pPr marL="0" indent="0" algn="ctr">
              <a:lnSpc>
                <a:spcPts val="1400"/>
              </a:lnSpc>
              <a:spcBef>
                <a:spcPts val="300"/>
              </a:spcBef>
              <a:spcAft>
                <a:spcPts val="600"/>
              </a:spcAft>
              <a:buFontTx/>
              <a:buNone/>
              <a:defRPr sz="1200" b="1" i="0" baseline="0"/>
            </a:lvl1pPr>
            <a:lvl2pPr marL="520700" indent="0">
              <a:buNone/>
              <a:defRPr/>
            </a:lvl2pPr>
            <a:lvl3pPr marL="976313" indent="0">
              <a:buNone/>
              <a:defRPr/>
            </a:lvl3pPr>
            <a:lvl4pPr marL="1427162" indent="0"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3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41832" y="100584"/>
            <a:ext cx="7260336" cy="81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4" tIns="46033" rIns="92064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0" y="950976"/>
            <a:ext cx="9144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320039" y="6455664"/>
            <a:ext cx="1409857" cy="21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i="0" baseline="0" dirty="0" smtClean="0"/>
              <a:t>Slide - </a:t>
            </a:r>
            <a:fld id="{321F32AB-3DDB-C54A-A434-42EC1FB733CD}" type="slidenum">
              <a:rPr lang="en-US" altLang="en-US" sz="700" b="0" i="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700" b="0" i="0" baseline="0" dirty="0" smtClean="0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0" y="6355080"/>
            <a:ext cx="9144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4" y="0"/>
              </a:cxn>
              <a:cxn ang="0">
                <a:pos x="0" y="0"/>
              </a:cxn>
            </a:cxnLst>
            <a:rect l="0" t="0" r="r" b="b"/>
            <a:pathLst>
              <a:path w="6145" h="1">
                <a:moveTo>
                  <a:pt x="0" y="0"/>
                </a:moveTo>
                <a:lnTo>
                  <a:pt x="6144" y="0"/>
                </a:lnTo>
                <a:lnTo>
                  <a:pt x="0" y="0"/>
                </a:lnTo>
              </a:path>
            </a:pathLst>
          </a:custGeom>
          <a:noFill/>
          <a:ln w="22225" cap="flat" cmpd="sng">
            <a:solidFill>
              <a:schemeClr val="accent4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LL_Logo_blue_nomar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04" y="6473952"/>
            <a:ext cx="2023269" cy="230071"/>
          </a:xfrm>
          <a:prstGeom prst="rect">
            <a:avLst/>
          </a:prstGeom>
        </p:spPr>
      </p:pic>
      <p:pic>
        <p:nvPicPr>
          <p:cNvPr id="6" name="Picture 5" descr="LL_Logo_alone_blu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246888"/>
            <a:ext cx="548658" cy="5311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62" r:id="rId5"/>
    <p:sldLayoutId id="2147483656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ctr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25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1313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-110" charset="-128"/>
        </a:defRPr>
      </a:lvl2pPr>
      <a:lvl3pPr marL="1204913" indent="-2286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600" b="1">
          <a:solidFill>
            <a:schemeClr val="tx1"/>
          </a:solidFill>
          <a:latin typeface="+mn-lt"/>
          <a:ea typeface="ＭＳ Ｐゴシック" pitchFamily="-110" charset="-128"/>
        </a:defRPr>
      </a:lvl3pPr>
      <a:lvl4pPr marL="1546225" indent="-119063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  <a:ea typeface="ＭＳ Ｐゴシック" pitchFamily="-110" charset="-128"/>
        </a:defRPr>
      </a:lvl4pPr>
      <a:lvl5pPr marL="18288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  <a:ea typeface="ＭＳ Ｐゴシック" pitchFamily="-110" charset="-128"/>
        </a:defRPr>
      </a:lvl5pPr>
      <a:lvl6pPr marL="22860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  <a:ea typeface="ＭＳ Ｐゴシック" pitchFamily="-110" charset="-128"/>
        </a:defRPr>
      </a:lvl6pPr>
      <a:lvl7pPr marL="27432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  <a:ea typeface="ＭＳ Ｐゴシック" pitchFamily="-110" charset="-128"/>
        </a:defRPr>
      </a:lvl7pPr>
      <a:lvl8pPr marL="32004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  <a:ea typeface="ＭＳ Ｐゴシック" pitchFamily="-110" charset="-128"/>
        </a:defRPr>
      </a:lvl8pPr>
      <a:lvl9pPr marL="3657600" algn="l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 "/>
        <a:defRPr sz="1400" b="1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emf"/><Relationship Id="rId10" Type="http://schemas.openxmlformats.org/officeDocument/2006/relationships/image" Target="../media/image11.jpeg"/><Relationship Id="rId11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emf"/><Relationship Id="rId10" Type="http://schemas.openxmlformats.org/officeDocument/2006/relationships/image" Target="../media/image11.jpeg"/><Relationship Id="rId11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emf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emf"/><Relationship Id="rId10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emf"/><Relationship Id="rId12" Type="http://schemas.openxmlformats.org/officeDocument/2006/relationships/image" Target="../media/image14.png"/><Relationship Id="rId13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emf"/><Relationship Id="rId10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514475"/>
            <a:ext cx="7772400" cy="1698625"/>
          </a:xfrm>
        </p:spPr>
        <p:txBody>
          <a:bodyPr/>
          <a:lstStyle/>
          <a:p>
            <a:r>
              <a:rPr lang="en-US" sz="3200" dirty="0"/>
              <a:t>Parallel </a:t>
            </a:r>
            <a:r>
              <a:rPr lang="en-US" sz="3200" dirty="0" err="1"/>
              <a:t>Vectorized</a:t>
            </a:r>
            <a:r>
              <a:rPr lang="en-US" sz="3200" dirty="0"/>
              <a:t> Algebraic AES in </a:t>
            </a:r>
            <a:r>
              <a:rPr lang="en-US" sz="3200" dirty="0" err="1"/>
              <a:t>Matlab</a:t>
            </a:r>
            <a:r>
              <a:rPr lang="en-US" sz="3200" dirty="0"/>
              <a:t> for Rapid Prototyping of Encrypted Sensor </a:t>
            </a:r>
            <a:r>
              <a:rPr lang="en-US" sz="3200" dirty="0" smtClean="0"/>
              <a:t>Algorithms </a:t>
            </a:r>
            <a:r>
              <a:rPr lang="en-US" sz="3200" dirty="0"/>
              <a:t>and Database Analytics</a:t>
            </a:r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 bwMode="auto">
          <a:xfrm>
            <a:off x="3920069" y="6565394"/>
            <a:ext cx="1337732" cy="23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algn="ctr" defTabSz="913758">
              <a:lnSpc>
                <a:spcPts val="3000"/>
              </a:lnSpc>
              <a:defRPr/>
            </a:pPr>
            <a:r>
              <a:rPr lang="en-US" sz="1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UNCLASSIFIED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479792" cy="1792224"/>
          </a:xfrm>
          <a:ln w="9525"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Jeremy Kepner,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Vijay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Gadepally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Pete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Michaleas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, Elizabeth Michel</a:t>
            </a: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777875" y="5718314"/>
            <a:ext cx="75882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This work is sponsored by the Assistant Secretary of Defense for Research and Engineering under Air Force Contract #FA8721-05-C-0002.  Opinions, interpretations, recommendations and conclusions are those of the authors and are not necessarily endorsed by the United States Government.</a:t>
            </a:r>
          </a:p>
        </p:txBody>
      </p:sp>
    </p:spTree>
    <p:extLst>
      <p:ext uri="{BB962C8B-B14F-4D97-AF65-F5344CB8AC3E}">
        <p14:creationId xmlns:p14="http://schemas.microsoft.com/office/powerpoint/2010/main" val="284981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Design Approach:</a:t>
            </a:r>
            <a:br>
              <a:rPr lang="en-US" dirty="0" smtClean="0"/>
            </a:br>
            <a:r>
              <a:rPr lang="en-US" dirty="0" smtClean="0"/>
              <a:t>Separate Processes &amp;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Algorithms</a:t>
            </a:r>
          </a:p>
          <a:p>
            <a:pPr lvl="1"/>
            <a:r>
              <a:rPr lang="en-US" dirty="0" smtClean="0"/>
              <a:t>Signal-to-Noise</a:t>
            </a:r>
            <a:endParaRPr lang="en-US" dirty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P</a:t>
            </a:r>
            <a:r>
              <a:rPr lang="en-US" baseline="-25000" dirty="0" smtClean="0"/>
              <a:t>FA</a:t>
            </a:r>
          </a:p>
          <a:p>
            <a:pPr lvl="1"/>
            <a:r>
              <a:rPr lang="en-US" dirty="0" smtClean="0"/>
              <a:t>Linear Algebra</a:t>
            </a:r>
          </a:p>
          <a:p>
            <a:pPr lvl="1"/>
            <a:r>
              <a:rPr lang="en-US" dirty="0" err="1" smtClean="0"/>
              <a:t>Matlab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Database Analytics</a:t>
            </a:r>
          </a:p>
          <a:p>
            <a:pPr lvl="1"/>
            <a:r>
              <a:rPr lang="en-US" dirty="0" smtClean="0"/>
              <a:t>Ingest Rate</a:t>
            </a:r>
          </a:p>
          <a:p>
            <a:pPr lvl="1"/>
            <a:r>
              <a:rPr lang="en-US" dirty="0" smtClean="0"/>
              <a:t>Query Latency</a:t>
            </a:r>
          </a:p>
          <a:p>
            <a:pPr lvl="1"/>
            <a:r>
              <a:rPr lang="en-US" dirty="0" smtClean="0"/>
              <a:t>Set Theory</a:t>
            </a:r>
          </a:p>
          <a:p>
            <a:pPr lvl="1"/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Encrypted Computation</a:t>
            </a:r>
          </a:p>
          <a:p>
            <a:pPr lvl="1"/>
            <a:r>
              <a:rPr lang="en-US" dirty="0" smtClean="0"/>
              <a:t>Adversary Model</a:t>
            </a:r>
          </a:p>
          <a:p>
            <a:pPr lvl="1"/>
            <a:r>
              <a:rPr lang="en-US" dirty="0" smtClean="0"/>
              <a:t>Leakage</a:t>
            </a:r>
          </a:p>
          <a:p>
            <a:pPr lvl="1"/>
            <a:r>
              <a:rPr lang="en-US" dirty="0"/>
              <a:t>Galois Fields</a:t>
            </a:r>
          </a:p>
          <a:p>
            <a:pPr lvl="1"/>
            <a:r>
              <a:rPr lang="en-US" dirty="0" smtClean="0"/>
              <a:t>Python</a:t>
            </a:r>
          </a:p>
          <a:p>
            <a:pPr lvl="1"/>
            <a:endParaRPr lang="en-US" dirty="0"/>
          </a:p>
          <a:p>
            <a:r>
              <a:rPr lang="en-US" dirty="0" smtClean="0"/>
              <a:t>Encrypted Query</a:t>
            </a:r>
          </a:p>
          <a:p>
            <a:pPr lvl="1"/>
            <a:r>
              <a:rPr lang="en-US" dirty="0"/>
              <a:t>Adversary Model</a:t>
            </a:r>
          </a:p>
          <a:p>
            <a:pPr lvl="1"/>
            <a:r>
              <a:rPr lang="en-US" dirty="0"/>
              <a:t>Leakage</a:t>
            </a:r>
          </a:p>
          <a:p>
            <a:pPr lvl="1"/>
            <a:r>
              <a:rPr lang="en-US" dirty="0"/>
              <a:t>Galois Fields</a:t>
            </a:r>
          </a:p>
          <a:p>
            <a:pPr lvl="1"/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0029" y="5472082"/>
            <a:ext cx="8112568" cy="75233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0477" tIns="44445" rIns="90477" bIns="44445" numCol="1" anchor="ctr" anchorCtr="0" compatLnSpc="1">
            <a:prstTxWarp prst="textNoShape">
              <a:avLst/>
            </a:prstTxWarp>
            <a:noAutofit/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  <a:lvl2pPr marL="457200" indent="-16986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2pPr>
          </a:lstStyle>
          <a:p>
            <a:pPr marL="285750" indent="-285750">
              <a:spcBef>
                <a:spcPct val="25000"/>
              </a:spcBef>
              <a:buSzPct val="125000"/>
              <a:buFont typeface="Arial"/>
              <a:buChar char="•"/>
            </a:pPr>
            <a:r>
              <a:rPr lang="en-US" sz="1800" b="1" dirty="0" smtClean="0"/>
              <a:t>Currently these areas have few common processes or tools</a:t>
            </a:r>
          </a:p>
          <a:p>
            <a:pPr marL="285750" indent="-285750">
              <a:spcBef>
                <a:spcPct val="25000"/>
              </a:spcBef>
              <a:buSzPct val="125000"/>
              <a:buFont typeface="Arial"/>
              <a:buChar char="•"/>
            </a:pPr>
            <a:r>
              <a:rPr lang="en-US" sz="1800" b="1" dirty="0" smtClean="0"/>
              <a:t>Different design criteria, mathematics, and programming</a:t>
            </a:r>
            <a:endParaRPr lang="en-US" sz="1800" b="1" dirty="0"/>
          </a:p>
        </p:txBody>
      </p:sp>
      <p:sp>
        <p:nvSpPr>
          <p:cNvPr id="6" name="Rectangle 5"/>
          <p:cNvSpPr/>
          <p:nvPr/>
        </p:nvSpPr>
        <p:spPr>
          <a:xfrm>
            <a:off x="803913" y="6335068"/>
            <a:ext cx="53690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000" dirty="0"/>
              <a:t>P</a:t>
            </a:r>
            <a:r>
              <a:rPr lang="en-US" sz="1000" baseline="-25000" dirty="0"/>
              <a:t>D</a:t>
            </a:r>
            <a:r>
              <a:rPr lang="en-US" sz="1000" dirty="0"/>
              <a:t> </a:t>
            </a:r>
            <a:r>
              <a:rPr lang="en-US" sz="1000" dirty="0" smtClean="0"/>
              <a:t>= Probability of Detection </a:t>
            </a:r>
            <a:endParaRPr lang="en-US" sz="1000" dirty="0"/>
          </a:p>
          <a:p>
            <a:pPr lvl="1"/>
            <a:r>
              <a:rPr lang="en-US" sz="1000" dirty="0" smtClean="0"/>
              <a:t>P</a:t>
            </a:r>
            <a:r>
              <a:rPr lang="en-US" sz="1000" baseline="-25000" dirty="0" smtClean="0"/>
              <a:t>FA</a:t>
            </a:r>
            <a:r>
              <a:rPr lang="en-US" sz="1000" dirty="0" smtClean="0"/>
              <a:t>= Probability of False Alarm</a:t>
            </a:r>
            <a:endParaRPr lang="en-US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3409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Vision: Unified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Algorithms</a:t>
            </a:r>
          </a:p>
          <a:p>
            <a:pPr lvl="1"/>
            <a:r>
              <a:rPr lang="en-US" dirty="0" smtClean="0"/>
              <a:t>Signal-to-Noise</a:t>
            </a:r>
            <a:endParaRPr lang="en-US" dirty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P</a:t>
            </a:r>
            <a:r>
              <a:rPr lang="en-US" baseline="-25000" dirty="0" smtClean="0"/>
              <a:t>FA</a:t>
            </a:r>
          </a:p>
          <a:p>
            <a:pPr lvl="1"/>
            <a:r>
              <a:rPr lang="en-US" i="1" dirty="0" smtClean="0"/>
              <a:t>Associative Arrays</a:t>
            </a:r>
          </a:p>
          <a:p>
            <a:pPr lvl="1"/>
            <a:r>
              <a:rPr lang="en-US" i="1" dirty="0" smtClean="0"/>
              <a:t>Any Language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Database Analytics</a:t>
            </a:r>
          </a:p>
          <a:p>
            <a:pPr lvl="1"/>
            <a:r>
              <a:rPr lang="en-US" dirty="0" smtClean="0"/>
              <a:t>Ingest Rate</a:t>
            </a:r>
          </a:p>
          <a:p>
            <a:pPr lvl="1"/>
            <a:r>
              <a:rPr lang="en-US" dirty="0" smtClean="0"/>
              <a:t>Query Latency</a:t>
            </a:r>
          </a:p>
          <a:p>
            <a:pPr lvl="1"/>
            <a:r>
              <a:rPr lang="en-US" i="1" dirty="0"/>
              <a:t>Associative </a:t>
            </a:r>
            <a:r>
              <a:rPr lang="en-US" i="1" dirty="0" smtClean="0"/>
              <a:t>Arrays</a:t>
            </a:r>
          </a:p>
          <a:p>
            <a:pPr lvl="1"/>
            <a:r>
              <a:rPr lang="en-US" i="1" dirty="0"/>
              <a:t>Any </a:t>
            </a:r>
            <a:r>
              <a:rPr lang="en-US" i="1" dirty="0" smtClean="0"/>
              <a:t>Language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Encrypted Computation</a:t>
            </a:r>
          </a:p>
          <a:p>
            <a:pPr lvl="1"/>
            <a:r>
              <a:rPr lang="en-US" dirty="0" smtClean="0"/>
              <a:t>Adversary Model</a:t>
            </a:r>
          </a:p>
          <a:p>
            <a:pPr lvl="1"/>
            <a:r>
              <a:rPr lang="en-US" dirty="0" smtClean="0"/>
              <a:t>Leakage</a:t>
            </a:r>
          </a:p>
          <a:p>
            <a:pPr lvl="1"/>
            <a:r>
              <a:rPr lang="en-US" i="1" dirty="0"/>
              <a:t>Associative Arrays</a:t>
            </a:r>
          </a:p>
          <a:p>
            <a:pPr lvl="1"/>
            <a:r>
              <a:rPr lang="en-US" i="1" dirty="0"/>
              <a:t>Any </a:t>
            </a:r>
            <a:r>
              <a:rPr lang="en-US" i="1" dirty="0" smtClean="0"/>
              <a:t>Language</a:t>
            </a:r>
          </a:p>
          <a:p>
            <a:pPr lvl="1"/>
            <a:endParaRPr lang="en-US" dirty="0"/>
          </a:p>
          <a:p>
            <a:r>
              <a:rPr lang="en-US" dirty="0" smtClean="0"/>
              <a:t>Encrypted Query</a:t>
            </a:r>
          </a:p>
          <a:p>
            <a:pPr lvl="1"/>
            <a:r>
              <a:rPr lang="en-US" dirty="0"/>
              <a:t>Adversary Model</a:t>
            </a:r>
          </a:p>
          <a:p>
            <a:pPr lvl="1"/>
            <a:r>
              <a:rPr lang="en-US" dirty="0"/>
              <a:t>Leakage</a:t>
            </a:r>
          </a:p>
          <a:p>
            <a:pPr lvl="1"/>
            <a:r>
              <a:rPr lang="en-US" i="1" dirty="0"/>
              <a:t>Associative Arrays</a:t>
            </a:r>
          </a:p>
          <a:p>
            <a:pPr lvl="1"/>
            <a:r>
              <a:rPr lang="en-US" i="1" dirty="0"/>
              <a:t>Any </a:t>
            </a:r>
            <a:r>
              <a:rPr lang="en-US" i="1" dirty="0" smtClean="0"/>
              <a:t>Language</a:t>
            </a:r>
            <a:endParaRPr lang="en-US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0029" y="5472082"/>
            <a:ext cx="8112568" cy="75233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0477" tIns="44445" rIns="90477" bIns="44445" numCol="1" anchor="ctr" anchorCtr="0" compatLnSpc="1">
            <a:prstTxWarp prst="textNoShape">
              <a:avLst/>
            </a:prstTxWarp>
            <a:noAutofit/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  <a:lvl2pPr marL="457200" indent="-16986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2pPr>
          </a:lstStyle>
          <a:p>
            <a:pPr marL="285750" indent="-285750">
              <a:spcBef>
                <a:spcPct val="25000"/>
              </a:spcBef>
              <a:buSzPct val="125000"/>
              <a:buFont typeface="Arial"/>
              <a:buChar char="•"/>
            </a:pPr>
            <a:r>
              <a:rPr lang="en-US" sz="1800" b="1" dirty="0" smtClean="0"/>
              <a:t>Associative arrays generalize the mathematics of these areas</a:t>
            </a:r>
          </a:p>
          <a:p>
            <a:pPr marL="285750" indent="-285750">
              <a:spcBef>
                <a:spcPct val="25000"/>
              </a:spcBef>
              <a:buSzPct val="125000"/>
              <a:buFont typeface="Arial"/>
              <a:buChar char="•"/>
            </a:pPr>
            <a:r>
              <a:rPr lang="en-US" sz="1800" b="1" dirty="0" smtClean="0"/>
              <a:t>Enables co-design to occur in any programming language</a:t>
            </a:r>
            <a:endParaRPr lang="en-US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25800" y="-3048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803913" y="6335068"/>
            <a:ext cx="53690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000" dirty="0"/>
              <a:t>P</a:t>
            </a:r>
            <a:r>
              <a:rPr lang="en-US" sz="1000" baseline="-25000" dirty="0"/>
              <a:t>D</a:t>
            </a:r>
            <a:r>
              <a:rPr lang="en-US" sz="1000" dirty="0"/>
              <a:t> </a:t>
            </a:r>
            <a:r>
              <a:rPr lang="en-US" sz="1000" dirty="0" smtClean="0"/>
              <a:t>= Probability of Detection </a:t>
            </a:r>
            <a:endParaRPr lang="en-US" sz="1000" dirty="0"/>
          </a:p>
          <a:p>
            <a:pPr lvl="1"/>
            <a:r>
              <a:rPr lang="en-US" sz="1000" dirty="0" smtClean="0"/>
              <a:t>P</a:t>
            </a:r>
            <a:r>
              <a:rPr lang="en-US" sz="1000" baseline="-25000" dirty="0" smtClean="0"/>
              <a:t>FA</a:t>
            </a:r>
            <a:r>
              <a:rPr lang="en-US" sz="1000" dirty="0" smtClean="0"/>
              <a:t>= Probability of False Alarm</a:t>
            </a:r>
            <a:endParaRPr lang="en-US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168215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400" y="1104900"/>
            <a:ext cx="3996585" cy="51943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 bwMode="auto">
          <a:xfrm>
            <a:off x="457200" y="1282700"/>
            <a:ext cx="4953000" cy="1085476"/>
          </a:xfrm>
          <a:prstGeom prst="rightArrow">
            <a:avLst>
              <a:gd name="adj1" fmla="val 100000"/>
              <a:gd name="adj2" fmla="val 55738"/>
            </a:avLst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289304"/>
            <a:ext cx="4464812" cy="48280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Associative array mathematics unifies sensor algorithms and database analytics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Computing on Masked Data has demonstrated encrypted computation and query using </a:t>
            </a:r>
            <a:r>
              <a:rPr lang="en-US" dirty="0" smtClean="0">
                <a:solidFill>
                  <a:srgbClr val="0000FF"/>
                </a:solidFill>
              </a:rPr>
              <a:t>external</a:t>
            </a:r>
            <a:r>
              <a:rPr lang="en-US" dirty="0" smtClean="0"/>
              <a:t> encryption libraries*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Next step: integrate encryption mathematics (Galois Fields) directly in associative array environment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65100" y="6389013"/>
            <a:ext cx="65532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i="1" dirty="0" smtClean="0"/>
              <a:t>*Computing </a:t>
            </a:r>
            <a:r>
              <a:rPr lang="en-US" sz="1000" i="1" dirty="0"/>
              <a:t>on Masked Data: a High Performance Method for Improving Big Data Veracity</a:t>
            </a:r>
            <a:r>
              <a:rPr lang="en-US" sz="1000" dirty="0"/>
              <a:t>, </a:t>
            </a:r>
            <a:r>
              <a:rPr lang="en-US" sz="1000" dirty="0" smtClean="0"/>
              <a:t>J. Kepner</a:t>
            </a:r>
            <a:r>
              <a:rPr lang="en-US" sz="1000" dirty="0"/>
              <a:t>, </a:t>
            </a:r>
            <a:r>
              <a:rPr lang="en-US" sz="1000" dirty="0" smtClean="0"/>
              <a:t>V. </a:t>
            </a:r>
            <a:r>
              <a:rPr lang="en-US" sz="1000" dirty="0" err="1" smtClean="0"/>
              <a:t>Gadepally</a:t>
            </a:r>
            <a:r>
              <a:rPr lang="en-US" sz="1000" dirty="0"/>
              <a:t>, </a:t>
            </a:r>
            <a:r>
              <a:rPr lang="en-US" sz="1000" dirty="0" smtClean="0"/>
              <a:t>P. </a:t>
            </a:r>
            <a:r>
              <a:rPr lang="en-US" sz="1000" dirty="0" err="1" smtClean="0"/>
              <a:t>Michaleas</a:t>
            </a:r>
            <a:r>
              <a:rPr lang="en-US" sz="1000" dirty="0"/>
              <a:t>, </a:t>
            </a:r>
            <a:r>
              <a:rPr lang="en-US" sz="1000" dirty="0" smtClean="0"/>
              <a:t>N. </a:t>
            </a:r>
            <a:r>
              <a:rPr lang="en-US" sz="1000" dirty="0" err="1" smtClean="0"/>
              <a:t>Schear</a:t>
            </a:r>
            <a:r>
              <a:rPr lang="en-US" sz="1000" dirty="0"/>
              <a:t>, </a:t>
            </a:r>
            <a:r>
              <a:rPr lang="en-US" sz="1000" dirty="0" smtClean="0"/>
              <a:t>M. </a:t>
            </a:r>
            <a:r>
              <a:rPr lang="en-US" sz="1000" dirty="0" err="1" smtClean="0"/>
              <a:t>Varia</a:t>
            </a:r>
            <a:r>
              <a:rPr lang="en-US" sz="1000" dirty="0"/>
              <a:t>, </a:t>
            </a:r>
            <a:r>
              <a:rPr lang="en-US" sz="1000" dirty="0" smtClean="0"/>
              <a:t>A. </a:t>
            </a:r>
            <a:r>
              <a:rPr lang="en-US" sz="1000" dirty="0" err="1" smtClean="0"/>
              <a:t>Yerukhimovich</a:t>
            </a:r>
            <a:r>
              <a:rPr lang="en-US" sz="1000" dirty="0"/>
              <a:t>, </a:t>
            </a:r>
            <a:r>
              <a:rPr lang="en-US" sz="1000" dirty="0" smtClean="0"/>
              <a:t>R </a:t>
            </a:r>
            <a:r>
              <a:rPr lang="en-US" sz="1000" dirty="0"/>
              <a:t>Cunningham, IEEE </a:t>
            </a:r>
            <a:r>
              <a:rPr lang="en-US" sz="1000" dirty="0" smtClean="0"/>
              <a:t>HPEC 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8811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Internet-of-Things Challenge</a:t>
            </a: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Approach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Implementation</a:t>
            </a: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Results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Summary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2234367" y="2722034"/>
            <a:ext cx="448734" cy="321734"/>
          </a:xfrm>
          <a:prstGeom prst="rightArrow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09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Easy-to-understand</a:t>
            </a:r>
          </a:p>
          <a:p>
            <a:pPr lvl="1"/>
            <a:r>
              <a:rPr lang="en-US" dirty="0" smtClean="0"/>
              <a:t>Easy to blend algorithms, analytics, and encryption mathematics</a:t>
            </a:r>
          </a:p>
          <a:p>
            <a:pPr lvl="1"/>
            <a:r>
              <a:rPr lang="en-US" dirty="0" smtClean="0"/>
              <a:t>Approach: use high level Galois Field mathematics found in </a:t>
            </a:r>
            <a:r>
              <a:rPr lang="en-US" dirty="0" err="1" smtClean="0"/>
              <a:t>Mathworks</a:t>
            </a:r>
            <a:r>
              <a:rPr lang="en-US" dirty="0" smtClean="0"/>
              <a:t> Communication Toolbox</a:t>
            </a:r>
            <a:endParaRPr lang="en-US" dirty="0"/>
          </a:p>
          <a:p>
            <a:r>
              <a:rPr lang="en-US" dirty="0" smtClean="0"/>
              <a:t>Good performance on many short messages</a:t>
            </a:r>
          </a:p>
          <a:p>
            <a:pPr lvl="1"/>
            <a:r>
              <a:rPr lang="en-US" dirty="0" smtClean="0"/>
              <a:t>Standard encryption focuses on one long message</a:t>
            </a:r>
          </a:p>
          <a:p>
            <a:pPr lvl="1"/>
            <a:r>
              <a:rPr lang="en-US" dirty="0" smtClean="0"/>
              <a:t>Approach: </a:t>
            </a:r>
            <a:r>
              <a:rPr lang="en-US" dirty="0" err="1" smtClean="0"/>
              <a:t>vectorize</a:t>
            </a:r>
            <a:r>
              <a:rPr lang="en-US" dirty="0" smtClean="0"/>
              <a:t> operations to encrypt/decrypt many messages using different keys at one time</a:t>
            </a:r>
          </a:p>
          <a:p>
            <a:r>
              <a:rPr lang="en-US" dirty="0" smtClean="0"/>
              <a:t>Good overall performance</a:t>
            </a:r>
          </a:p>
          <a:p>
            <a:pPr lvl="1"/>
            <a:r>
              <a:rPr lang="en-US" dirty="0" smtClean="0"/>
              <a:t>Algorithm and analytic development requires ability to test on significant data</a:t>
            </a:r>
          </a:p>
          <a:p>
            <a:pPr lvl="1"/>
            <a:r>
              <a:rPr lang="en-US" dirty="0" smtClean="0"/>
              <a:t>Approach: parallel implementation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0029" y="5472082"/>
            <a:ext cx="8112568" cy="75233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0477" tIns="44445" rIns="90477" bIns="44445" numCol="1" anchor="ctr" anchorCtr="0" compatLnSpc="1">
            <a:prstTxWarp prst="textNoShape">
              <a:avLst/>
            </a:prstTxWarp>
            <a:noAutofit/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  <a:lvl2pPr marL="457200" indent="-16986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2pPr>
          </a:lstStyle>
          <a:p>
            <a:pPr marL="0" indent="0" algn="ctr">
              <a:spcBef>
                <a:spcPct val="25000"/>
              </a:spcBef>
              <a:buSzPct val="125000"/>
            </a:pPr>
            <a:r>
              <a:rPr lang="en-US" sz="1800" b="1" dirty="0"/>
              <a:t>Demonstrate via AES CBC mode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70492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Encryption Standard (AES)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289304"/>
            <a:ext cx="8432800" cy="48280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Specification established by </a:t>
            </a:r>
            <a:r>
              <a:rPr lang="en-US" dirty="0"/>
              <a:t>U.S. National Institute of Standards and Technology (NIST) in </a:t>
            </a:r>
            <a:r>
              <a:rPr lang="en-US" dirty="0" smtClean="0"/>
              <a:t>2001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Based </a:t>
            </a:r>
            <a:r>
              <a:rPr lang="en-US" dirty="0"/>
              <a:t>on the </a:t>
            </a:r>
            <a:r>
              <a:rPr lang="en-US" dirty="0" err="1"/>
              <a:t>Rijndael</a:t>
            </a:r>
            <a:r>
              <a:rPr lang="en-US" dirty="0"/>
              <a:t> </a:t>
            </a:r>
            <a:r>
              <a:rPr lang="en-US" dirty="0" smtClean="0"/>
              <a:t>developed by </a:t>
            </a:r>
            <a:r>
              <a:rPr lang="en-US" dirty="0"/>
              <a:t>Joan </a:t>
            </a:r>
            <a:r>
              <a:rPr lang="en-US" dirty="0" err="1"/>
              <a:t>Daemen</a:t>
            </a:r>
            <a:r>
              <a:rPr lang="en-US" dirty="0"/>
              <a:t>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Vincent </a:t>
            </a:r>
            <a:r>
              <a:rPr lang="en-US" dirty="0" err="1" smtClean="0"/>
              <a:t>Rijmen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R</a:t>
            </a:r>
            <a:r>
              <a:rPr lang="en-US" dirty="0" err="1" smtClean="0"/>
              <a:t>ijndael</a:t>
            </a:r>
            <a:r>
              <a:rPr lang="en-US" dirty="0" smtClean="0"/>
              <a:t> </a:t>
            </a:r>
            <a:r>
              <a:rPr lang="en-US" dirty="0"/>
              <a:t>is a family of ciphers with different key </a:t>
            </a:r>
            <a:r>
              <a:rPr lang="en-US" dirty="0" smtClean="0"/>
              <a:t>sizes, block sizes, and modes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Block: </a:t>
            </a:r>
            <a:r>
              <a:rPr lang="en-US" u="sng" dirty="0" smtClean="0"/>
              <a:t>128 bit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Keys: </a:t>
            </a:r>
            <a:r>
              <a:rPr lang="en-US" u="sng" dirty="0" smtClean="0"/>
              <a:t>128 bit</a:t>
            </a:r>
            <a:r>
              <a:rPr lang="en-US" dirty="0" smtClean="0"/>
              <a:t>, 192 bit, 256 bit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M</a:t>
            </a:r>
            <a:r>
              <a:rPr lang="en-US" dirty="0" smtClean="0"/>
              <a:t>odes: Electronic </a:t>
            </a:r>
            <a:r>
              <a:rPr lang="en-US" dirty="0"/>
              <a:t>Codebook (ECB</a:t>
            </a:r>
            <a:r>
              <a:rPr lang="en-US" dirty="0" smtClean="0"/>
              <a:t>), </a:t>
            </a:r>
            <a:r>
              <a:rPr lang="en-US" u="sng" dirty="0" smtClean="0"/>
              <a:t>Cipher </a:t>
            </a:r>
            <a:r>
              <a:rPr lang="en-US" u="sng" dirty="0"/>
              <a:t>Block Chaining (CBC</a:t>
            </a:r>
            <a:r>
              <a:rPr lang="en-US" u="sng" dirty="0" smtClean="0"/>
              <a:t>)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0100" y="6389013"/>
            <a:ext cx="5437841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i="1" dirty="0"/>
              <a:t>The Design of </a:t>
            </a:r>
            <a:r>
              <a:rPr lang="en-US" sz="1000" i="1" dirty="0" err="1" smtClean="0"/>
              <a:t>Rijndael</a:t>
            </a:r>
            <a:r>
              <a:rPr lang="en-US" sz="1000" i="1" dirty="0" smtClean="0"/>
              <a:t>: </a:t>
            </a:r>
            <a:r>
              <a:rPr lang="en-US" sz="1000" i="1" dirty="0"/>
              <a:t>AES - The Advanced Encryption Standard</a:t>
            </a:r>
            <a:r>
              <a:rPr lang="en-US" sz="1000" dirty="0" smtClean="0"/>
              <a:t>, J. </a:t>
            </a:r>
            <a:r>
              <a:rPr lang="en-US" sz="1000" dirty="0" err="1" smtClean="0"/>
              <a:t>Daemen</a:t>
            </a:r>
            <a:r>
              <a:rPr lang="en-US" sz="1000" dirty="0" smtClean="0"/>
              <a:t> &amp; V. </a:t>
            </a:r>
            <a:r>
              <a:rPr lang="en-US" sz="1000" dirty="0" err="1" smtClean="0"/>
              <a:t>Rijmen</a:t>
            </a:r>
            <a:r>
              <a:rPr lang="en-US" sz="1000" dirty="0" smtClean="0"/>
              <a:t>, Springer-</a:t>
            </a:r>
            <a:r>
              <a:rPr lang="en-US" sz="1000" dirty="0" err="1" smtClean="0"/>
              <a:t>Verlag</a:t>
            </a:r>
            <a:r>
              <a:rPr lang="en-US" sz="1000" dirty="0" smtClean="0"/>
              <a:t>, 2002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936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Galois Fields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8 bit binary data as the coefficients of a polynomial</a:t>
            </a:r>
          </a:p>
          <a:p>
            <a:pPr marL="283464" lvl="1" indent="0">
              <a:buNone/>
            </a:pPr>
            <a:r>
              <a:rPr lang="en-US" dirty="0" smtClean="0"/>
              <a:t>  </a:t>
            </a:r>
            <a:r>
              <a:rPr lang="en-US" b="0" dirty="0" smtClean="0"/>
              <a:t>00000001 = 1</a:t>
            </a:r>
          </a:p>
          <a:p>
            <a:pPr marL="283464" lvl="1" indent="0">
              <a:buNone/>
            </a:pPr>
            <a:r>
              <a:rPr lang="en-US" b="0" dirty="0" smtClean="0"/>
              <a:t>  00000011 = x + 1</a:t>
            </a:r>
          </a:p>
          <a:p>
            <a:pPr marL="283464" lvl="1" indent="0">
              <a:buNone/>
            </a:pPr>
            <a:r>
              <a:rPr lang="en-US" b="0" dirty="0" smtClean="0"/>
              <a:t>  00000111 = x</a:t>
            </a:r>
            <a:r>
              <a:rPr lang="en-US" b="0" baseline="30000" dirty="0" smtClean="0"/>
              <a:t>2</a:t>
            </a:r>
            <a:r>
              <a:rPr lang="en-US" b="0" dirty="0" smtClean="0"/>
              <a:t> + x + 1</a:t>
            </a:r>
          </a:p>
          <a:p>
            <a:pPr marL="283464" lvl="1" indent="0">
              <a:buNone/>
            </a:pPr>
            <a:r>
              <a:rPr lang="en-US" b="0" dirty="0" smtClean="0"/>
              <a:t>  00001111 = x</a:t>
            </a:r>
            <a:r>
              <a:rPr lang="en-US" b="0" baseline="30000" dirty="0" smtClean="0"/>
              <a:t>3</a:t>
            </a:r>
            <a:r>
              <a:rPr lang="en-US" b="0" dirty="0" smtClean="0"/>
              <a:t> </a:t>
            </a:r>
            <a:r>
              <a:rPr lang="en-US" b="0" dirty="0"/>
              <a:t>+ </a:t>
            </a:r>
            <a:r>
              <a:rPr lang="en-US" b="0" dirty="0" smtClean="0"/>
              <a:t>x</a:t>
            </a:r>
            <a:r>
              <a:rPr lang="en-US" b="0" baseline="30000" dirty="0" smtClean="0"/>
              <a:t>2</a:t>
            </a:r>
            <a:r>
              <a:rPr lang="en-US" b="0" dirty="0" smtClean="0"/>
              <a:t> </a:t>
            </a:r>
            <a:r>
              <a:rPr lang="en-US" b="0" dirty="0"/>
              <a:t>+ x + </a:t>
            </a:r>
            <a:r>
              <a:rPr lang="en-US" b="0" dirty="0" smtClean="0"/>
              <a:t>1</a:t>
            </a:r>
          </a:p>
          <a:p>
            <a:pPr marL="283464" lvl="1" indent="0">
              <a:buNone/>
            </a:pPr>
            <a:r>
              <a:rPr lang="en-US" b="0" dirty="0" smtClean="0"/>
              <a:t>  00011111 = x</a:t>
            </a:r>
            <a:r>
              <a:rPr lang="en-US" b="0" baseline="30000" dirty="0" smtClean="0"/>
              <a:t>4</a:t>
            </a:r>
            <a:r>
              <a:rPr lang="en-US" b="0" dirty="0" smtClean="0"/>
              <a:t> </a:t>
            </a:r>
            <a:r>
              <a:rPr lang="en-US" b="0" dirty="0"/>
              <a:t>+ </a:t>
            </a:r>
            <a:r>
              <a:rPr lang="en-US" b="0" dirty="0" smtClean="0"/>
              <a:t>x</a:t>
            </a:r>
            <a:r>
              <a:rPr lang="en-US" b="0" baseline="30000" dirty="0" smtClean="0"/>
              <a:t>3</a:t>
            </a:r>
            <a:r>
              <a:rPr lang="en-US" b="0" dirty="0" smtClean="0"/>
              <a:t> </a:t>
            </a:r>
            <a:r>
              <a:rPr lang="en-US" b="0" dirty="0"/>
              <a:t>+ x</a:t>
            </a:r>
            <a:r>
              <a:rPr lang="en-US" b="0" baseline="30000" dirty="0"/>
              <a:t>2</a:t>
            </a:r>
            <a:r>
              <a:rPr lang="en-US" b="0" dirty="0"/>
              <a:t> + x + </a:t>
            </a:r>
            <a:r>
              <a:rPr lang="en-US" b="0" dirty="0" smtClean="0"/>
              <a:t>1</a:t>
            </a:r>
          </a:p>
          <a:p>
            <a:pPr marL="283464" lvl="1" indent="0">
              <a:buNone/>
            </a:pPr>
            <a:r>
              <a:rPr lang="en-US" b="0" dirty="0" smtClean="0"/>
              <a:t>  00111111 </a:t>
            </a:r>
            <a:r>
              <a:rPr lang="en-US" b="0" dirty="0"/>
              <a:t>= </a:t>
            </a:r>
            <a:r>
              <a:rPr lang="en-US" b="0" dirty="0" smtClean="0"/>
              <a:t>x</a:t>
            </a:r>
            <a:r>
              <a:rPr lang="en-US" b="0" baseline="30000" dirty="0" smtClean="0"/>
              <a:t>5</a:t>
            </a:r>
            <a:r>
              <a:rPr lang="en-US" b="0" dirty="0" smtClean="0"/>
              <a:t> </a:t>
            </a:r>
            <a:r>
              <a:rPr lang="en-US" b="0" dirty="0"/>
              <a:t>+ </a:t>
            </a:r>
            <a:r>
              <a:rPr lang="en-US" b="0" dirty="0" smtClean="0"/>
              <a:t>x</a:t>
            </a:r>
            <a:r>
              <a:rPr lang="en-US" b="0" baseline="30000" dirty="0" smtClean="0"/>
              <a:t>4</a:t>
            </a:r>
            <a:r>
              <a:rPr lang="en-US" b="0" dirty="0" smtClean="0"/>
              <a:t> </a:t>
            </a:r>
            <a:r>
              <a:rPr lang="en-US" b="0" dirty="0"/>
              <a:t>+ x</a:t>
            </a:r>
            <a:r>
              <a:rPr lang="en-US" b="0" baseline="30000" dirty="0"/>
              <a:t>3</a:t>
            </a:r>
            <a:r>
              <a:rPr lang="en-US" b="0" dirty="0"/>
              <a:t> + x</a:t>
            </a:r>
            <a:r>
              <a:rPr lang="en-US" b="0" baseline="30000" dirty="0"/>
              <a:t>2</a:t>
            </a:r>
            <a:r>
              <a:rPr lang="en-US" b="0" dirty="0"/>
              <a:t> + x + 1</a:t>
            </a:r>
          </a:p>
          <a:p>
            <a:pPr marL="283464" lvl="1" indent="0">
              <a:buNone/>
            </a:pPr>
            <a:r>
              <a:rPr lang="en-US" b="0" dirty="0" smtClean="0"/>
              <a:t>  01111111 </a:t>
            </a:r>
            <a:r>
              <a:rPr lang="en-US" b="0" dirty="0"/>
              <a:t>= </a:t>
            </a:r>
            <a:r>
              <a:rPr lang="en-US" b="0" dirty="0" smtClean="0"/>
              <a:t>x</a:t>
            </a:r>
            <a:r>
              <a:rPr lang="en-US" b="0" baseline="30000" dirty="0" smtClean="0"/>
              <a:t>6</a:t>
            </a:r>
            <a:r>
              <a:rPr lang="en-US" b="0" dirty="0" smtClean="0"/>
              <a:t> </a:t>
            </a:r>
            <a:r>
              <a:rPr lang="en-US" b="0" dirty="0"/>
              <a:t>+ </a:t>
            </a:r>
            <a:r>
              <a:rPr lang="en-US" b="0" dirty="0" smtClean="0"/>
              <a:t>x</a:t>
            </a:r>
            <a:r>
              <a:rPr lang="en-US" b="0" baseline="30000" dirty="0" smtClean="0"/>
              <a:t>5</a:t>
            </a:r>
            <a:r>
              <a:rPr lang="en-US" b="0" dirty="0" smtClean="0"/>
              <a:t> </a:t>
            </a:r>
            <a:r>
              <a:rPr lang="en-US" b="0" dirty="0"/>
              <a:t>+ x</a:t>
            </a:r>
            <a:r>
              <a:rPr lang="en-US" b="0" baseline="30000" dirty="0"/>
              <a:t>4</a:t>
            </a:r>
            <a:r>
              <a:rPr lang="en-US" b="0" dirty="0"/>
              <a:t> + x</a:t>
            </a:r>
            <a:r>
              <a:rPr lang="en-US" b="0" baseline="30000" dirty="0"/>
              <a:t>3</a:t>
            </a:r>
            <a:r>
              <a:rPr lang="en-US" b="0" dirty="0"/>
              <a:t> + x</a:t>
            </a:r>
            <a:r>
              <a:rPr lang="en-US" b="0" baseline="30000" dirty="0"/>
              <a:t>2</a:t>
            </a:r>
            <a:r>
              <a:rPr lang="en-US" b="0" dirty="0"/>
              <a:t> + x + </a:t>
            </a:r>
            <a:r>
              <a:rPr lang="en-US" b="0" dirty="0" smtClean="0"/>
              <a:t>1</a:t>
            </a:r>
          </a:p>
          <a:p>
            <a:pPr marL="283464" lvl="1" indent="0">
              <a:buNone/>
            </a:pPr>
            <a:r>
              <a:rPr lang="en-US" b="0" dirty="0" smtClean="0"/>
              <a:t>  11111111 </a:t>
            </a:r>
            <a:r>
              <a:rPr lang="en-US" b="0" dirty="0"/>
              <a:t>= </a:t>
            </a:r>
            <a:r>
              <a:rPr lang="en-US" b="0" dirty="0" smtClean="0"/>
              <a:t>x</a:t>
            </a:r>
            <a:r>
              <a:rPr lang="en-US" b="0" baseline="30000" dirty="0" smtClean="0"/>
              <a:t>7</a:t>
            </a:r>
            <a:r>
              <a:rPr lang="en-US" b="0" dirty="0" smtClean="0"/>
              <a:t> + x</a:t>
            </a:r>
            <a:r>
              <a:rPr lang="en-US" b="0" baseline="30000" dirty="0" smtClean="0"/>
              <a:t>6</a:t>
            </a:r>
            <a:r>
              <a:rPr lang="en-US" b="0" dirty="0" smtClean="0"/>
              <a:t> </a:t>
            </a:r>
            <a:r>
              <a:rPr lang="en-US" b="0" dirty="0"/>
              <a:t>+ x</a:t>
            </a:r>
            <a:r>
              <a:rPr lang="en-US" b="0" baseline="30000" dirty="0"/>
              <a:t>5</a:t>
            </a:r>
            <a:r>
              <a:rPr lang="en-US" b="0" dirty="0"/>
              <a:t> + x</a:t>
            </a:r>
            <a:r>
              <a:rPr lang="en-US" b="0" baseline="30000" dirty="0"/>
              <a:t>4</a:t>
            </a:r>
            <a:r>
              <a:rPr lang="en-US" b="0" dirty="0"/>
              <a:t> + x</a:t>
            </a:r>
            <a:r>
              <a:rPr lang="en-US" b="0" baseline="30000" dirty="0"/>
              <a:t>3</a:t>
            </a:r>
            <a:r>
              <a:rPr lang="en-US" b="0" dirty="0"/>
              <a:t> + x</a:t>
            </a:r>
            <a:r>
              <a:rPr lang="en-US" b="0" baseline="30000" dirty="0"/>
              <a:t>2</a:t>
            </a:r>
            <a:r>
              <a:rPr lang="en-US" b="0" dirty="0"/>
              <a:t> + x + </a:t>
            </a:r>
            <a:r>
              <a:rPr lang="en-US" b="0" dirty="0" smtClean="0"/>
              <a:t>1</a:t>
            </a:r>
          </a:p>
          <a:p>
            <a:pPr marL="283464" lvl="1" indent="0">
              <a:buNone/>
            </a:pPr>
            <a:r>
              <a:rPr lang="en-US" b="0" dirty="0" smtClean="0"/>
              <a:t>100011011 = x</a:t>
            </a:r>
            <a:r>
              <a:rPr lang="en-US" b="0" baseline="30000" dirty="0" smtClean="0"/>
              <a:t>8</a:t>
            </a:r>
            <a:r>
              <a:rPr lang="en-US" b="0" dirty="0" smtClean="0"/>
              <a:t> </a:t>
            </a:r>
            <a:r>
              <a:rPr lang="en-US" b="0" dirty="0"/>
              <a:t>+ </a:t>
            </a:r>
            <a:r>
              <a:rPr lang="en-US" b="0" dirty="0" smtClean="0"/>
              <a:t>x</a:t>
            </a:r>
            <a:r>
              <a:rPr lang="en-US" b="0" baseline="30000" dirty="0" smtClean="0"/>
              <a:t>4</a:t>
            </a:r>
            <a:r>
              <a:rPr lang="en-US" b="0" dirty="0" smtClean="0"/>
              <a:t> </a:t>
            </a:r>
            <a:r>
              <a:rPr lang="en-US" b="0" dirty="0"/>
              <a:t>+ </a:t>
            </a:r>
            <a:r>
              <a:rPr lang="en-US" b="0" dirty="0" smtClean="0"/>
              <a:t>x</a:t>
            </a:r>
            <a:r>
              <a:rPr lang="en-US" b="0" baseline="30000" dirty="0" smtClean="0"/>
              <a:t>3</a:t>
            </a:r>
            <a:r>
              <a:rPr lang="en-US" b="0" dirty="0" smtClean="0"/>
              <a:t> </a:t>
            </a:r>
            <a:r>
              <a:rPr lang="en-US" b="0" dirty="0"/>
              <a:t>+ x + </a:t>
            </a:r>
            <a:r>
              <a:rPr lang="en-US" b="0" dirty="0" smtClean="0"/>
              <a:t>1   </a:t>
            </a:r>
            <a:r>
              <a:rPr lang="en-US" dirty="0" smtClean="0"/>
              <a:t>(AES Polynomial)</a:t>
            </a:r>
          </a:p>
          <a:p>
            <a:r>
              <a:rPr lang="en-US" dirty="0" smtClean="0"/>
              <a:t>All addition and multiplication in AES is done using polynomial arithmetic modulo the AES polynomial</a:t>
            </a:r>
          </a:p>
          <a:p>
            <a:r>
              <a:rPr lang="en-US" dirty="0" smtClean="0"/>
              <a:t>Historically, this is very tricky to implement and verify</a:t>
            </a:r>
          </a:p>
          <a:p>
            <a:pPr lvl="1"/>
            <a:r>
              <a:rPr lang="en-US" dirty="0" smtClean="0"/>
              <a:t>Now comes built into the </a:t>
            </a:r>
            <a:r>
              <a:rPr lang="en-US" dirty="0" err="1" smtClean="0"/>
              <a:t>Matlab</a:t>
            </a:r>
            <a:r>
              <a:rPr lang="en-US" dirty="0" smtClean="0"/>
              <a:t> Communication Toolbox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0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39800" y="4876800"/>
            <a:ext cx="5842000" cy="3175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 CBC Mathematics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984504"/>
            <a:ext cx="8668512" cy="482803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"/>
                <a:cs typeface="Times"/>
              </a:rPr>
              <a:t>P</a:t>
            </a:r>
            <a:r>
              <a:rPr lang="en-US" sz="1800" b="0" dirty="0" smtClean="0">
                <a:latin typeface="Times"/>
                <a:cs typeface="Times"/>
              </a:rPr>
              <a:t>,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 :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imes"/>
                <a:cs typeface="Times"/>
              </a:rPr>
              <a:t>GF</a:t>
            </a:r>
            <a:r>
              <a:rPr lang="en-US" sz="1800" b="0" baseline="-25000" dirty="0" smtClean="0">
                <a:latin typeface="Times"/>
                <a:cs typeface="Times"/>
              </a:rPr>
              <a:t>8b</a:t>
            </a:r>
            <a:r>
              <a:rPr lang="en-US" sz="1800" b="0" baseline="30000" dirty="0" smtClean="0">
                <a:latin typeface="Times"/>
                <a:cs typeface="Times"/>
              </a:rPr>
              <a:t>N</a:t>
            </a:r>
            <a:r>
              <a:rPr lang="en-US" sz="1800" b="0" baseline="30000" dirty="0" smtClean="0">
                <a:latin typeface="Times"/>
                <a:cs typeface="Times"/>
                <a:sym typeface="Symbol"/>
              </a:rPr>
              <a:t></a:t>
            </a:r>
            <a:r>
              <a:rPr lang="en-US" sz="1800" b="0" baseline="30000" dirty="0" smtClean="0">
                <a:latin typeface="Times"/>
                <a:cs typeface="Times"/>
              </a:rPr>
              <a:t>M</a:t>
            </a:r>
            <a:r>
              <a:rPr lang="en-US" sz="1800" b="0" dirty="0">
                <a:latin typeface="Times"/>
                <a:cs typeface="Times"/>
              </a:rPr>
              <a:t>	</a:t>
            </a:r>
            <a:r>
              <a:rPr lang="en-US" sz="1800" b="0" dirty="0" smtClean="0">
                <a:latin typeface="Times"/>
                <a:cs typeface="Times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Matrix of plaintexts/</a:t>
            </a:r>
            <a:r>
              <a:rPr lang="en-US" sz="1800" dirty="0" err="1" smtClean="0">
                <a:latin typeface="Arial"/>
                <a:cs typeface="Arial"/>
              </a:rPr>
              <a:t>ciphertexts</a:t>
            </a:r>
            <a:r>
              <a:rPr lang="en-US" sz="1800" dirty="0" smtClean="0">
                <a:latin typeface="Arial"/>
                <a:cs typeface="Arial"/>
              </a:rPr>
              <a:t> in 8bit Galois Field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"/>
                <a:cs typeface="Times"/>
              </a:rPr>
              <a:t>V</a:t>
            </a:r>
            <a:r>
              <a:rPr lang="en-US" sz="1800" b="0" dirty="0" smtClean="0">
                <a:latin typeface="Times"/>
                <a:cs typeface="Times"/>
              </a:rPr>
              <a:t> :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imes"/>
                <a:cs typeface="Times"/>
              </a:rPr>
              <a:t>GF</a:t>
            </a:r>
            <a:r>
              <a:rPr lang="en-US" sz="1800" b="0" baseline="-25000" dirty="0" smtClean="0">
                <a:latin typeface="Times"/>
                <a:cs typeface="Times"/>
              </a:rPr>
              <a:t>8b</a:t>
            </a:r>
            <a:r>
              <a:rPr lang="en-US" sz="1800" b="0" baseline="30000" dirty="0" smtClean="0">
                <a:latin typeface="Times"/>
                <a:cs typeface="Times"/>
              </a:rPr>
              <a:t>N</a:t>
            </a:r>
            <a:r>
              <a:rPr lang="en-US" sz="1800" b="0" baseline="30000" dirty="0">
                <a:latin typeface="Times"/>
                <a:cs typeface="Times"/>
                <a:sym typeface="Symbol"/>
              </a:rPr>
              <a:t></a:t>
            </a:r>
            <a:r>
              <a:rPr lang="en-US" sz="1800" b="0" baseline="30000" dirty="0" smtClean="0">
                <a:latin typeface="Times"/>
                <a:cs typeface="Times"/>
              </a:rPr>
              <a:t>16</a:t>
            </a:r>
            <a:r>
              <a:rPr lang="en-US" sz="1800" b="0" dirty="0">
                <a:latin typeface="Times"/>
                <a:cs typeface="Times"/>
              </a:rPr>
              <a:t>	</a:t>
            </a:r>
            <a:r>
              <a:rPr lang="en-US" sz="1800" b="0" dirty="0" smtClean="0">
                <a:latin typeface="Times"/>
                <a:cs typeface="Times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Matrix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dirty="0" smtClean="0">
                <a:latin typeface="Arial"/>
                <a:cs typeface="Arial"/>
              </a:rPr>
              <a:t>initialization vectors in 8bit </a:t>
            </a:r>
            <a:r>
              <a:rPr lang="en-US" sz="1800" dirty="0">
                <a:latin typeface="Arial"/>
                <a:cs typeface="Arial"/>
              </a:rPr>
              <a:t>Galois </a:t>
            </a:r>
            <a:r>
              <a:rPr lang="en-US" sz="1800" dirty="0" smtClean="0">
                <a:latin typeface="Arial"/>
                <a:cs typeface="Arial"/>
              </a:rPr>
              <a:t>Field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"/>
                <a:cs typeface="Times"/>
              </a:rPr>
              <a:t>K </a:t>
            </a:r>
            <a:r>
              <a:rPr lang="en-US" sz="1800" b="0" dirty="0" smtClean="0">
                <a:latin typeface="Times"/>
                <a:cs typeface="Times"/>
              </a:rPr>
              <a:t>: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imes"/>
                <a:cs typeface="Times"/>
              </a:rPr>
              <a:t>GF</a:t>
            </a:r>
            <a:r>
              <a:rPr lang="en-US" sz="1800" b="0" baseline="-25000" dirty="0" smtClean="0">
                <a:latin typeface="Times"/>
                <a:cs typeface="Times"/>
              </a:rPr>
              <a:t>8b</a:t>
            </a:r>
            <a:r>
              <a:rPr lang="en-US" sz="1800" b="0" baseline="30000" dirty="0" smtClean="0">
                <a:latin typeface="Times"/>
                <a:cs typeface="Times"/>
              </a:rPr>
              <a:t>R</a:t>
            </a:r>
            <a:r>
              <a:rPr lang="en-US" sz="1800" b="0" baseline="30000" dirty="0">
                <a:latin typeface="Times"/>
                <a:cs typeface="Times"/>
                <a:sym typeface="Symbol"/>
              </a:rPr>
              <a:t></a:t>
            </a:r>
            <a:r>
              <a:rPr lang="en-US" sz="1800" b="0" baseline="30000" dirty="0" smtClean="0">
                <a:latin typeface="Times"/>
                <a:cs typeface="Times"/>
              </a:rPr>
              <a:t>N</a:t>
            </a:r>
            <a:r>
              <a:rPr lang="en-US" sz="1800" b="0" baseline="30000" dirty="0">
                <a:latin typeface="Times"/>
                <a:cs typeface="Times"/>
                <a:sym typeface="Symbol"/>
              </a:rPr>
              <a:t></a:t>
            </a:r>
            <a:r>
              <a:rPr lang="en-US" sz="1800" b="0" baseline="30000" dirty="0" smtClean="0">
                <a:latin typeface="Times"/>
                <a:cs typeface="Times"/>
              </a:rPr>
              <a:t>16</a:t>
            </a:r>
            <a:r>
              <a:rPr lang="en-US" sz="1800" b="0" dirty="0" smtClean="0">
                <a:latin typeface="Times"/>
                <a:cs typeface="Times"/>
              </a:rPr>
              <a:t>		</a:t>
            </a:r>
            <a:r>
              <a:rPr lang="en-US" sz="1800" dirty="0" smtClean="0">
                <a:latin typeface="Arial"/>
                <a:cs typeface="Arial"/>
              </a:rPr>
              <a:t>Tensor of key schedules </a:t>
            </a:r>
            <a:r>
              <a:rPr lang="en-US" sz="1800" dirty="0">
                <a:cs typeface="Arial"/>
              </a:rPr>
              <a:t>in </a:t>
            </a:r>
            <a:r>
              <a:rPr lang="en-US" sz="1800" dirty="0" smtClean="0">
                <a:cs typeface="Arial"/>
              </a:rPr>
              <a:t>8bit </a:t>
            </a:r>
            <a:r>
              <a:rPr lang="en-US" sz="1800" dirty="0">
                <a:cs typeface="Arial"/>
              </a:rPr>
              <a:t>Galois Field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"/>
                <a:cs typeface="Times"/>
              </a:rPr>
              <a:t>s</a:t>
            </a:r>
            <a:r>
              <a:rPr lang="en-US" sz="1800" b="0" dirty="0" smtClean="0">
                <a:latin typeface="Times"/>
                <a:cs typeface="Times"/>
              </a:rPr>
              <a:t> :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imes"/>
                <a:cs typeface="Times"/>
              </a:rPr>
              <a:t>GF</a:t>
            </a:r>
            <a:r>
              <a:rPr lang="en-US" sz="1800" b="0" baseline="-25000" dirty="0" smtClean="0">
                <a:latin typeface="Times"/>
                <a:cs typeface="Times"/>
              </a:rPr>
              <a:t>8b</a:t>
            </a:r>
            <a:r>
              <a:rPr lang="en-US" sz="1800" b="0" baseline="30000" dirty="0" smtClean="0">
                <a:latin typeface="Times"/>
                <a:cs typeface="Times"/>
              </a:rPr>
              <a:t>256</a:t>
            </a:r>
            <a:r>
              <a:rPr lang="en-US" sz="1800" b="0" dirty="0" smtClean="0">
                <a:latin typeface="Times"/>
                <a:cs typeface="Times"/>
              </a:rPr>
              <a:t>		</a:t>
            </a:r>
            <a:r>
              <a:rPr lang="en-US" sz="1800" dirty="0">
                <a:latin typeface="Arial"/>
                <a:cs typeface="Arial"/>
              </a:rPr>
              <a:t>s</a:t>
            </a:r>
            <a:r>
              <a:rPr lang="en-US" sz="1800" dirty="0" smtClean="0">
                <a:latin typeface="Arial"/>
                <a:cs typeface="Arial"/>
              </a:rPr>
              <a:t>-box </a:t>
            </a:r>
            <a:r>
              <a:rPr lang="en-US" sz="1800" dirty="0">
                <a:cs typeface="Arial"/>
              </a:rPr>
              <a:t>in </a:t>
            </a:r>
            <a:r>
              <a:rPr lang="en-US" sz="1800" dirty="0" smtClean="0">
                <a:cs typeface="Arial"/>
              </a:rPr>
              <a:t>8bit </a:t>
            </a:r>
            <a:r>
              <a:rPr lang="en-US" sz="1800" dirty="0">
                <a:cs typeface="Arial"/>
              </a:rPr>
              <a:t>Galois Field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>
                <a:latin typeface="Times"/>
                <a:cs typeface="Times"/>
              </a:rPr>
              <a:t>M</a:t>
            </a:r>
            <a:r>
              <a:rPr lang="en-US" sz="1800" b="0" dirty="0" smtClean="0">
                <a:latin typeface="Times"/>
                <a:cs typeface="Times"/>
              </a:rPr>
              <a:t> :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imes"/>
                <a:cs typeface="Times"/>
              </a:rPr>
              <a:t>GF</a:t>
            </a:r>
            <a:r>
              <a:rPr lang="en-US" sz="1800" b="0" baseline="-25000" dirty="0" smtClean="0">
                <a:latin typeface="Times"/>
                <a:cs typeface="Times"/>
              </a:rPr>
              <a:t>8b</a:t>
            </a:r>
            <a:r>
              <a:rPr lang="en-US" sz="1800" b="0" baseline="30000" dirty="0" smtClean="0">
                <a:latin typeface="Times"/>
                <a:cs typeface="Times"/>
              </a:rPr>
              <a:t>4</a:t>
            </a:r>
            <a:r>
              <a:rPr lang="en-US" sz="1800" b="0" baseline="30000" dirty="0" smtClean="0">
                <a:latin typeface="Times"/>
                <a:cs typeface="Times"/>
                <a:sym typeface="Symbol"/>
              </a:rPr>
              <a:t></a:t>
            </a:r>
            <a:r>
              <a:rPr lang="en-US" sz="1800" b="0" baseline="30000" dirty="0" smtClean="0">
                <a:latin typeface="Times"/>
                <a:cs typeface="Times"/>
              </a:rPr>
              <a:t>4</a:t>
            </a:r>
            <a:r>
              <a:rPr lang="en-US" sz="1800" b="0" dirty="0" smtClean="0">
                <a:latin typeface="Times"/>
                <a:cs typeface="Times"/>
              </a:rPr>
              <a:t>		</a:t>
            </a:r>
            <a:r>
              <a:rPr lang="en-US" sz="1800" dirty="0" smtClean="0">
                <a:latin typeface="Arial"/>
                <a:cs typeface="Arial"/>
              </a:rPr>
              <a:t>Mix matrix </a:t>
            </a:r>
            <a:r>
              <a:rPr lang="en-US" sz="1800" dirty="0">
                <a:cs typeface="Arial"/>
              </a:rPr>
              <a:t>in </a:t>
            </a:r>
            <a:r>
              <a:rPr lang="en-US" sz="1800" dirty="0" smtClean="0">
                <a:cs typeface="Arial"/>
              </a:rPr>
              <a:t>8bit </a:t>
            </a:r>
            <a:r>
              <a:rPr lang="en-US" sz="1800" dirty="0">
                <a:cs typeface="Arial"/>
              </a:rPr>
              <a:t>Galois Field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err="1" smtClean="0">
                <a:latin typeface="Times"/>
                <a:cs typeface="Times"/>
              </a:rPr>
              <a:t>i</a:t>
            </a:r>
            <a:r>
              <a:rPr lang="en-US" sz="1800" b="0" dirty="0" smtClean="0">
                <a:latin typeface="Times"/>
                <a:cs typeface="Times"/>
              </a:rPr>
              <a:t> = [1:16]			</a:t>
            </a:r>
            <a:r>
              <a:rPr lang="en-US" sz="1800" dirty="0" smtClean="0">
                <a:latin typeface="Arial"/>
                <a:cs typeface="Arial"/>
              </a:rPr>
              <a:t>Set of 16 </a:t>
            </a:r>
            <a:r>
              <a:rPr lang="en-US" sz="1800" dirty="0" smtClean="0">
                <a:latin typeface="Arial"/>
                <a:cs typeface="Arial"/>
              </a:rPr>
              <a:t>columns</a:t>
            </a:r>
            <a:endParaRPr lang="en-US" sz="18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 smtClean="0">
                <a:latin typeface="Times"/>
                <a:cs typeface="Times"/>
              </a:rPr>
              <a:t>for each block of </a:t>
            </a:r>
            <a:r>
              <a:rPr lang="en-US" sz="1800" dirty="0" err="1" smtClean="0">
                <a:latin typeface="Times"/>
                <a:cs typeface="Times"/>
              </a:rPr>
              <a:t>i</a:t>
            </a:r>
            <a:r>
              <a:rPr lang="en-US" sz="1800" b="0" dirty="0" smtClean="0">
                <a:latin typeface="Times"/>
                <a:cs typeface="Times"/>
              </a:rPr>
              <a:t> </a:t>
            </a:r>
            <a:r>
              <a:rPr lang="en-US" sz="1800" b="0" dirty="0" smtClean="0">
                <a:latin typeface="Times"/>
                <a:cs typeface="Times"/>
              </a:rPr>
              <a:t>columns</a:t>
            </a:r>
            <a:endParaRPr lang="en-US" sz="1800" b="0" dirty="0" smtClean="0">
              <a:latin typeface="Times"/>
              <a:cs typeface="Time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 smtClean="0">
                <a:latin typeface="Times"/>
                <a:cs typeface="Times"/>
              </a:rPr>
              <a:t>   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(</a:t>
            </a:r>
            <a:r>
              <a:rPr lang="en-US" sz="1800" b="0" dirty="0">
                <a:latin typeface="Times"/>
                <a:cs typeface="Times"/>
              </a:rPr>
              <a:t>:,</a:t>
            </a:r>
            <a:r>
              <a:rPr lang="en-US" sz="1800" dirty="0" err="1">
                <a:latin typeface="Times"/>
                <a:cs typeface="Times"/>
              </a:rPr>
              <a:t>i</a:t>
            </a:r>
            <a:r>
              <a:rPr lang="en-US" sz="1800" b="0" dirty="0">
                <a:latin typeface="Times"/>
                <a:cs typeface="Times"/>
              </a:rPr>
              <a:t>) = </a:t>
            </a:r>
            <a:r>
              <a:rPr lang="en-US" sz="1800" dirty="0">
                <a:latin typeface="Times"/>
                <a:cs typeface="Times"/>
              </a:rPr>
              <a:t>P</a:t>
            </a:r>
            <a:r>
              <a:rPr lang="en-US" sz="1800" b="0" dirty="0">
                <a:latin typeface="Times"/>
                <a:cs typeface="Times"/>
              </a:rPr>
              <a:t>(:,</a:t>
            </a:r>
            <a:r>
              <a:rPr lang="en-US" sz="1800" dirty="0" err="1">
                <a:latin typeface="Times"/>
                <a:cs typeface="Times"/>
              </a:rPr>
              <a:t>i</a:t>
            </a:r>
            <a:r>
              <a:rPr lang="en-US" sz="1800" b="0" dirty="0">
                <a:latin typeface="Times"/>
                <a:cs typeface="Times"/>
              </a:rPr>
              <a:t>) + </a:t>
            </a:r>
            <a:r>
              <a:rPr lang="en-US" sz="1800" dirty="0" smtClean="0">
                <a:latin typeface="Times"/>
                <a:cs typeface="Times"/>
              </a:rPr>
              <a:t>V</a:t>
            </a:r>
            <a:r>
              <a:rPr lang="en-US" sz="1800" b="0" dirty="0" smtClean="0">
                <a:latin typeface="Times"/>
                <a:cs typeface="Times"/>
              </a:rPr>
              <a:t> </a:t>
            </a:r>
            <a:r>
              <a:rPr lang="en-US" sz="1800" b="0" dirty="0">
                <a:latin typeface="Times"/>
                <a:cs typeface="Times"/>
              </a:rPr>
              <a:t>+ </a:t>
            </a:r>
            <a:r>
              <a:rPr lang="en-US" sz="1800" dirty="0">
                <a:latin typeface="Times"/>
                <a:cs typeface="Times"/>
              </a:rPr>
              <a:t>K</a:t>
            </a:r>
            <a:r>
              <a:rPr lang="en-US" sz="1800" b="0" dirty="0" smtClean="0">
                <a:latin typeface="Times"/>
                <a:cs typeface="Times"/>
              </a:rPr>
              <a:t>(1,</a:t>
            </a:r>
            <a:r>
              <a:rPr lang="en-US" sz="1800" b="0" dirty="0">
                <a:latin typeface="Times"/>
                <a:cs typeface="Times"/>
              </a:rPr>
              <a:t>:</a:t>
            </a:r>
            <a:r>
              <a:rPr lang="en-US" sz="1800" b="0" dirty="0" smtClean="0">
                <a:latin typeface="Times"/>
                <a:cs typeface="Times"/>
              </a:rPr>
              <a:t>,:)	</a:t>
            </a:r>
            <a:r>
              <a:rPr lang="en-US" sz="1800" dirty="0" smtClean="0">
                <a:latin typeface="Arial"/>
                <a:cs typeface="Arial"/>
              </a:rPr>
              <a:t>Add initialization vector and round key</a:t>
            </a:r>
            <a:endParaRPr lang="en-US" sz="1800" b="0" dirty="0" smtClean="0">
              <a:latin typeface="Times"/>
              <a:cs typeface="Time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>
                <a:latin typeface="Times"/>
                <a:cs typeface="Times"/>
              </a:rPr>
              <a:t> </a:t>
            </a:r>
            <a:r>
              <a:rPr lang="en-US" sz="1800" b="0" dirty="0" smtClean="0">
                <a:latin typeface="Times"/>
                <a:cs typeface="Times"/>
              </a:rPr>
              <a:t>   for each round 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 smtClean="0">
                <a:latin typeface="Times"/>
                <a:cs typeface="Times"/>
              </a:rPr>
              <a:t>       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(</a:t>
            </a:r>
            <a:r>
              <a:rPr lang="en-US" sz="1800" b="0" dirty="0">
                <a:latin typeface="Times"/>
                <a:cs typeface="Times"/>
              </a:rPr>
              <a:t>:,</a:t>
            </a:r>
            <a:r>
              <a:rPr lang="en-US" sz="1800" dirty="0" err="1">
                <a:latin typeface="Times"/>
                <a:cs typeface="Times"/>
              </a:rPr>
              <a:t>i</a:t>
            </a:r>
            <a:r>
              <a:rPr lang="en-US" sz="1800" b="0" dirty="0">
                <a:latin typeface="Times"/>
                <a:cs typeface="Times"/>
              </a:rPr>
              <a:t>) </a:t>
            </a:r>
            <a:r>
              <a:rPr lang="en-US" sz="1800" b="0" dirty="0" smtClean="0">
                <a:latin typeface="Times"/>
                <a:cs typeface="Times"/>
              </a:rPr>
              <a:t>= </a:t>
            </a:r>
            <a:r>
              <a:rPr lang="en-US" sz="1800" dirty="0" smtClean="0">
                <a:latin typeface="Times"/>
                <a:cs typeface="Times"/>
              </a:rPr>
              <a:t>s</a:t>
            </a:r>
            <a:r>
              <a:rPr lang="en-US" sz="1800" b="0" dirty="0" smtClean="0">
                <a:latin typeface="Times"/>
                <a:cs typeface="Times"/>
              </a:rPr>
              <a:t>(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(</a:t>
            </a:r>
            <a:r>
              <a:rPr lang="en-US" sz="1800" b="0" dirty="0">
                <a:latin typeface="Times"/>
                <a:cs typeface="Times"/>
              </a:rPr>
              <a:t>:,</a:t>
            </a:r>
            <a:r>
              <a:rPr lang="en-US" sz="1800" dirty="0" err="1">
                <a:latin typeface="Times"/>
                <a:cs typeface="Times"/>
              </a:rPr>
              <a:t>i</a:t>
            </a:r>
            <a:r>
              <a:rPr lang="en-US" sz="1800" b="0" dirty="0" smtClean="0">
                <a:latin typeface="Times"/>
                <a:cs typeface="Times"/>
              </a:rPr>
              <a:t>) + 1)		</a:t>
            </a:r>
            <a:r>
              <a:rPr lang="en-US" sz="1800" dirty="0" smtClean="0">
                <a:latin typeface="Arial"/>
                <a:cs typeface="Arial"/>
              </a:rPr>
              <a:t>Apply s-box</a:t>
            </a:r>
            <a:endParaRPr lang="en-US" sz="1800" b="0" dirty="0" smtClean="0">
              <a:latin typeface="Times"/>
              <a:cs typeface="Time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 smtClean="0">
                <a:latin typeface="Times"/>
                <a:cs typeface="Times"/>
              </a:rPr>
              <a:t>       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(:,</a:t>
            </a:r>
            <a:r>
              <a:rPr lang="en-US" sz="1800" dirty="0" smtClean="0">
                <a:latin typeface="Times"/>
                <a:cs typeface="Times"/>
              </a:rPr>
              <a:t>i</a:t>
            </a:r>
            <a:r>
              <a:rPr lang="en-US" sz="1800" b="0" baseline="-25000" dirty="0" smtClean="0">
                <a:latin typeface="Times"/>
                <a:cs typeface="Times"/>
              </a:rPr>
              <a:t>1</a:t>
            </a:r>
            <a:r>
              <a:rPr lang="en-US" sz="1800" b="0" dirty="0" smtClean="0">
                <a:latin typeface="Times"/>
                <a:cs typeface="Times"/>
              </a:rPr>
              <a:t>) =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(:,</a:t>
            </a:r>
            <a:r>
              <a:rPr lang="en-US" sz="1800" dirty="0" smtClean="0">
                <a:latin typeface="Times"/>
                <a:cs typeface="Times"/>
              </a:rPr>
              <a:t>i</a:t>
            </a:r>
            <a:r>
              <a:rPr lang="en-US" sz="1800" b="0" baseline="-25000" dirty="0" smtClean="0">
                <a:latin typeface="Times"/>
                <a:cs typeface="Times"/>
              </a:rPr>
              <a:t>2</a:t>
            </a:r>
            <a:r>
              <a:rPr lang="en-US" sz="1800" b="0" dirty="0" smtClean="0">
                <a:latin typeface="Times"/>
                <a:cs typeface="Times"/>
              </a:rPr>
              <a:t>)		</a:t>
            </a:r>
            <a:r>
              <a:rPr lang="en-US" sz="1800" dirty="0" smtClean="0">
                <a:latin typeface="Arial"/>
                <a:cs typeface="Arial"/>
              </a:rPr>
              <a:t>Shift </a:t>
            </a:r>
            <a:r>
              <a:rPr lang="en-US" sz="1800" dirty="0" smtClean="0">
                <a:latin typeface="Arial"/>
                <a:cs typeface="Arial"/>
              </a:rPr>
              <a:t>columns</a:t>
            </a:r>
            <a:endParaRPr lang="en-US" sz="1800" b="0" dirty="0" smtClean="0">
              <a:latin typeface="Times"/>
              <a:cs typeface="Time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 smtClean="0">
                <a:latin typeface="Times"/>
                <a:cs typeface="Times"/>
              </a:rPr>
              <a:t>       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(:,1:4) = (</a:t>
            </a:r>
            <a:r>
              <a:rPr lang="en-US" sz="1800" dirty="0" smtClean="0">
                <a:latin typeface="Times"/>
                <a:cs typeface="Times"/>
              </a:rPr>
              <a:t>M</a:t>
            </a:r>
            <a:r>
              <a:rPr lang="en-US" sz="1800" b="0" dirty="0" smtClean="0">
                <a:latin typeface="Times"/>
                <a:cs typeface="Times"/>
              </a:rPr>
              <a:t> </a:t>
            </a:r>
            <a:r>
              <a:rPr lang="en-US" sz="1800" dirty="0">
                <a:latin typeface="Times"/>
                <a:cs typeface="Times"/>
              </a:rPr>
              <a:t>C</a:t>
            </a:r>
            <a:r>
              <a:rPr lang="en-US" sz="1800" b="0" dirty="0">
                <a:latin typeface="Times"/>
                <a:cs typeface="Times"/>
              </a:rPr>
              <a:t>(:,1:4</a:t>
            </a:r>
            <a:r>
              <a:rPr lang="en-US" sz="1800" b="0" dirty="0" smtClean="0">
                <a:latin typeface="Times"/>
                <a:cs typeface="Times"/>
              </a:rPr>
              <a:t>)</a:t>
            </a:r>
            <a:r>
              <a:rPr lang="en-US" sz="1800" b="0" baseline="30000" dirty="0" smtClean="0">
                <a:latin typeface="Times"/>
                <a:cs typeface="Times"/>
              </a:rPr>
              <a:t>T</a:t>
            </a:r>
            <a:r>
              <a:rPr lang="en-US" sz="1800" b="0" dirty="0" smtClean="0">
                <a:latin typeface="Times"/>
                <a:cs typeface="Times"/>
              </a:rPr>
              <a:t>)</a:t>
            </a:r>
            <a:r>
              <a:rPr lang="en-US" sz="1800" b="0" baseline="30000" dirty="0" smtClean="0">
                <a:latin typeface="Times"/>
                <a:cs typeface="Times"/>
              </a:rPr>
              <a:t>T</a:t>
            </a:r>
            <a:r>
              <a:rPr lang="en-US" sz="1800" b="0" dirty="0" smtClean="0">
                <a:latin typeface="Times"/>
                <a:cs typeface="Times"/>
              </a:rPr>
              <a:t>   …  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>
                <a:latin typeface="Times"/>
                <a:cs typeface="Times"/>
              </a:rPr>
              <a:t>(:</a:t>
            </a:r>
            <a:r>
              <a:rPr lang="en-US" sz="1800" b="0" dirty="0" smtClean="0">
                <a:latin typeface="Times"/>
                <a:cs typeface="Times"/>
              </a:rPr>
              <a:t>,13:16) </a:t>
            </a:r>
            <a:r>
              <a:rPr lang="en-US" sz="1800" b="0" dirty="0">
                <a:latin typeface="Times"/>
                <a:cs typeface="Times"/>
              </a:rPr>
              <a:t>= (</a:t>
            </a:r>
            <a:r>
              <a:rPr lang="en-US" sz="1800" dirty="0">
                <a:latin typeface="Times"/>
                <a:cs typeface="Times"/>
              </a:rPr>
              <a:t>M</a:t>
            </a:r>
            <a:r>
              <a:rPr lang="en-US" sz="1800" b="0" dirty="0">
                <a:latin typeface="Times"/>
                <a:cs typeface="Times"/>
              </a:rPr>
              <a:t> </a:t>
            </a:r>
            <a:r>
              <a:rPr lang="en-US" sz="1800" dirty="0">
                <a:latin typeface="Times"/>
                <a:cs typeface="Times"/>
              </a:rPr>
              <a:t>C</a:t>
            </a:r>
            <a:r>
              <a:rPr lang="en-US" sz="1800" b="0" dirty="0">
                <a:latin typeface="Times"/>
                <a:cs typeface="Times"/>
              </a:rPr>
              <a:t>(:</a:t>
            </a:r>
            <a:r>
              <a:rPr lang="en-US" sz="1800" b="0" dirty="0" smtClean="0">
                <a:latin typeface="Times"/>
                <a:cs typeface="Times"/>
              </a:rPr>
              <a:t>,13:16)</a:t>
            </a:r>
            <a:r>
              <a:rPr lang="en-US" sz="1800" b="0" baseline="30000" dirty="0">
                <a:latin typeface="Times"/>
                <a:cs typeface="Times"/>
              </a:rPr>
              <a:t>T</a:t>
            </a:r>
            <a:r>
              <a:rPr lang="en-US" sz="1800" b="0" dirty="0">
                <a:latin typeface="Times"/>
                <a:cs typeface="Times"/>
              </a:rPr>
              <a:t>)</a:t>
            </a:r>
            <a:r>
              <a:rPr lang="en-US" sz="1800" b="0" baseline="30000" dirty="0">
                <a:latin typeface="Times"/>
                <a:cs typeface="Times"/>
              </a:rPr>
              <a:t>T</a:t>
            </a:r>
            <a:r>
              <a:rPr lang="en-US" sz="1800" b="0" dirty="0">
                <a:latin typeface="Times"/>
                <a:cs typeface="Times"/>
              </a:rPr>
              <a:t> </a:t>
            </a:r>
            <a:r>
              <a:rPr lang="en-US" sz="1800" b="0" dirty="0" smtClean="0">
                <a:latin typeface="Times"/>
                <a:cs typeface="Times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Multiply by 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 smtClean="0">
                <a:latin typeface="Times"/>
                <a:cs typeface="Times"/>
              </a:rPr>
              <a:t>       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(:,</a:t>
            </a:r>
            <a:r>
              <a:rPr lang="en-US" sz="1800" dirty="0" err="1" smtClean="0">
                <a:latin typeface="Times"/>
                <a:cs typeface="Times"/>
              </a:rPr>
              <a:t>i</a:t>
            </a:r>
            <a:r>
              <a:rPr lang="en-US" sz="1800" b="0" dirty="0" smtClean="0">
                <a:latin typeface="Times"/>
                <a:cs typeface="Times"/>
              </a:rPr>
              <a:t>) = </a:t>
            </a:r>
            <a:r>
              <a:rPr lang="en-US" sz="1800" dirty="0" smtClean="0">
                <a:latin typeface="Times"/>
                <a:cs typeface="Times"/>
              </a:rPr>
              <a:t>C</a:t>
            </a:r>
            <a:r>
              <a:rPr lang="en-US" sz="1800" b="0" dirty="0" smtClean="0">
                <a:latin typeface="Times"/>
                <a:cs typeface="Times"/>
              </a:rPr>
              <a:t>(:,</a:t>
            </a:r>
            <a:r>
              <a:rPr lang="en-US" sz="1800" dirty="0" err="1" smtClean="0">
                <a:latin typeface="Times"/>
                <a:cs typeface="Times"/>
              </a:rPr>
              <a:t>i</a:t>
            </a:r>
            <a:r>
              <a:rPr lang="en-US" sz="1800" b="0" dirty="0" smtClean="0">
                <a:latin typeface="Times"/>
                <a:cs typeface="Times"/>
              </a:rPr>
              <a:t>) + </a:t>
            </a:r>
            <a:r>
              <a:rPr lang="en-US" sz="1800" dirty="0" smtClean="0">
                <a:latin typeface="Times"/>
                <a:cs typeface="Times"/>
              </a:rPr>
              <a:t>K</a:t>
            </a:r>
            <a:r>
              <a:rPr lang="en-US" sz="1800" b="0" dirty="0" smtClean="0">
                <a:latin typeface="Times"/>
                <a:cs typeface="Times"/>
              </a:rPr>
              <a:t>(r,:,:)		</a:t>
            </a:r>
            <a:r>
              <a:rPr lang="en-US" sz="1800" dirty="0">
                <a:cs typeface="Arial"/>
              </a:rPr>
              <a:t>Add </a:t>
            </a:r>
            <a:r>
              <a:rPr lang="en-US" sz="1800" dirty="0" smtClean="0">
                <a:cs typeface="Arial"/>
              </a:rPr>
              <a:t>round key</a:t>
            </a:r>
            <a:endParaRPr lang="en-US" sz="1800" b="0" dirty="0" smtClean="0">
              <a:latin typeface="Times"/>
              <a:cs typeface="Time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 smtClean="0">
                <a:latin typeface="Times"/>
                <a:cs typeface="Times"/>
              </a:rPr>
              <a:t>    </a:t>
            </a:r>
            <a:r>
              <a:rPr lang="en-US" sz="1800" dirty="0" smtClean="0">
                <a:latin typeface="Times"/>
                <a:cs typeface="Times"/>
              </a:rPr>
              <a:t>V</a:t>
            </a:r>
            <a:r>
              <a:rPr lang="en-US" sz="1800" b="0" dirty="0" smtClean="0">
                <a:latin typeface="Times"/>
                <a:cs typeface="Times"/>
              </a:rPr>
              <a:t> = </a:t>
            </a:r>
            <a:r>
              <a:rPr lang="en-US" sz="1800" dirty="0">
                <a:latin typeface="Times"/>
                <a:cs typeface="Times"/>
              </a:rPr>
              <a:t>C</a:t>
            </a:r>
            <a:r>
              <a:rPr lang="en-US" sz="1800" b="0" dirty="0">
                <a:latin typeface="Times"/>
                <a:cs typeface="Times"/>
              </a:rPr>
              <a:t>(:,</a:t>
            </a:r>
            <a:r>
              <a:rPr lang="en-US" sz="1800" dirty="0" err="1">
                <a:latin typeface="Times"/>
                <a:cs typeface="Times"/>
              </a:rPr>
              <a:t>i</a:t>
            </a:r>
            <a:r>
              <a:rPr lang="en-US" sz="1800" b="0" dirty="0" smtClean="0">
                <a:latin typeface="Times"/>
                <a:cs typeface="Times"/>
              </a:rPr>
              <a:t>)			</a:t>
            </a:r>
            <a:r>
              <a:rPr lang="en-US" sz="1800" dirty="0" smtClean="0">
                <a:cs typeface="Arial"/>
              </a:rPr>
              <a:t>Copy back to initialization vector</a:t>
            </a:r>
            <a:endParaRPr lang="en-US" sz="1800" b="0" dirty="0" smtClean="0">
              <a:latin typeface="Times"/>
              <a:cs typeface="Time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b="0" dirty="0">
                <a:latin typeface="Times"/>
                <a:cs typeface="Times"/>
              </a:rPr>
              <a:t> </a:t>
            </a:r>
            <a:r>
              <a:rPr lang="en-US" sz="1800" b="0" dirty="0" smtClean="0">
                <a:latin typeface="Times"/>
                <a:cs typeface="Times"/>
              </a:rPr>
              <a:t>   </a:t>
            </a:r>
            <a:r>
              <a:rPr lang="en-US" sz="1800" dirty="0" err="1" smtClean="0">
                <a:latin typeface="Times"/>
                <a:cs typeface="Times"/>
              </a:rPr>
              <a:t>i</a:t>
            </a:r>
            <a:r>
              <a:rPr lang="en-US" sz="1800" b="0" dirty="0" smtClean="0">
                <a:latin typeface="Times"/>
                <a:cs typeface="Times"/>
              </a:rPr>
              <a:t> = </a:t>
            </a:r>
            <a:r>
              <a:rPr lang="en-US" sz="1800" dirty="0" err="1" smtClean="0">
                <a:latin typeface="Times"/>
                <a:cs typeface="Times"/>
              </a:rPr>
              <a:t>i</a:t>
            </a:r>
            <a:r>
              <a:rPr lang="en-US" sz="1800" b="0" dirty="0" smtClean="0">
                <a:latin typeface="Times"/>
                <a:cs typeface="Times"/>
              </a:rPr>
              <a:t> + 16			</a:t>
            </a:r>
            <a:r>
              <a:rPr lang="en-US" sz="1800" dirty="0" smtClean="0">
                <a:cs typeface="Arial"/>
              </a:rPr>
              <a:t>Increment </a:t>
            </a:r>
            <a:r>
              <a:rPr lang="en-US" sz="1800" dirty="0" smtClean="0">
                <a:cs typeface="Arial"/>
              </a:rPr>
              <a:t>columns</a:t>
            </a:r>
            <a:endParaRPr lang="en-US" sz="1800" b="0" dirty="0">
              <a:latin typeface="Times"/>
              <a:cs typeface="Time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b="0" dirty="0">
              <a:latin typeface="Times"/>
              <a:cs typeface="Time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b="0" dirty="0" smtClean="0">
              <a:latin typeface="Times"/>
              <a:cs typeface="Time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0100" y="6470472"/>
            <a:ext cx="508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www.moserware.com</a:t>
            </a:r>
            <a:r>
              <a:rPr lang="en-US" sz="1000" dirty="0"/>
              <a:t>/2009/09/stick-figure-guide-to-</a:t>
            </a:r>
            <a:r>
              <a:rPr lang="en-US" sz="1000" dirty="0" err="1"/>
              <a:t>advanced.html</a:t>
            </a:r>
            <a:endParaRPr lang="en-US" sz="1000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299200" y="3886200"/>
            <a:ext cx="1663700" cy="635000"/>
          </a:xfrm>
          <a:prstGeom prst="wedgeRoundRectCallout">
            <a:avLst>
              <a:gd name="adj1" fmla="val -21072"/>
              <a:gd name="adj2" fmla="val 107865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rPr>
              <a:t>Majority of computation</a:t>
            </a:r>
          </a:p>
        </p:txBody>
      </p:sp>
    </p:spTree>
    <p:extLst>
      <p:ext uri="{BB962C8B-B14F-4D97-AF65-F5344CB8AC3E}">
        <p14:creationId xmlns:p14="http://schemas.microsoft.com/office/powerpoint/2010/main" val="417593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850900" y="4216400"/>
            <a:ext cx="53721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6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000" y="989019"/>
            <a:ext cx="9207500" cy="5339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Monaco"/>
                <a:cs typeface="Monaco"/>
              </a:rPr>
              <a:t>function </a:t>
            </a:r>
            <a:r>
              <a:rPr lang="en-US" sz="1100" dirty="0" err="1">
                <a:latin typeface="Monaco"/>
                <a:cs typeface="Monaco"/>
              </a:rPr>
              <a:t>ct</a:t>
            </a:r>
            <a:r>
              <a:rPr lang="en-US" sz="1100" dirty="0">
                <a:latin typeface="Monaco"/>
                <a:cs typeface="Monaco"/>
              </a:rPr>
              <a:t> = </a:t>
            </a:r>
            <a:r>
              <a:rPr lang="en-US" sz="1100" dirty="0" err="1">
                <a:latin typeface="Monaco"/>
                <a:cs typeface="Monaco"/>
              </a:rPr>
              <a:t>AESCBCencrypt</a:t>
            </a:r>
            <a:r>
              <a:rPr lang="en-US" sz="1100" dirty="0">
                <a:latin typeface="Monaco"/>
                <a:cs typeface="Monaco"/>
              </a:rPr>
              <a:t>(</a:t>
            </a:r>
            <a:r>
              <a:rPr lang="en-US" sz="1100" dirty="0" err="1">
                <a:latin typeface="Monaco"/>
                <a:cs typeface="Monaco"/>
              </a:rPr>
              <a:t>key,IV,pt</a:t>
            </a:r>
            <a:r>
              <a:rPr lang="en-US" sz="1100" dirty="0" smtClean="0">
                <a:latin typeface="Monaco"/>
                <a:cs typeface="Monaco"/>
              </a:rPr>
              <a:t>)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</a:t>
            </a:r>
            <a:r>
              <a:rPr lang="en-US" sz="1100" dirty="0" err="1">
                <a:latin typeface="Monaco"/>
                <a:cs typeface="Monaco"/>
              </a:rPr>
              <a:t>Nblock</a:t>
            </a:r>
            <a:r>
              <a:rPr lang="en-US" sz="1100" dirty="0">
                <a:latin typeface="Monaco"/>
                <a:cs typeface="Monaco"/>
              </a:rPr>
              <a:t> = ceil(size(pt,2)/16);  </a:t>
            </a:r>
            <a:r>
              <a:rPr lang="en-US" sz="1100" dirty="0" smtClean="0">
                <a:latin typeface="Monaco"/>
                <a:cs typeface="Monaco"/>
              </a:rPr>
              <a:t>   </a:t>
            </a:r>
            <a:r>
              <a:rPr lang="en-US" sz="1100" dirty="0">
                <a:latin typeface="Monaco"/>
                <a:cs typeface="Monaco"/>
              </a:rPr>
              <a:t>% Number of 16 byte blocks for plaintext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</a:t>
            </a:r>
            <a:r>
              <a:rPr lang="en-US" sz="1100" dirty="0" err="1">
                <a:latin typeface="Monaco"/>
                <a:cs typeface="Monaco"/>
              </a:rPr>
              <a:t>pt</a:t>
            </a:r>
            <a:r>
              <a:rPr lang="en-US" sz="1100" dirty="0">
                <a:latin typeface="Monaco"/>
                <a:cs typeface="Monaco"/>
              </a:rPr>
              <a:t>(:,size(pt,2)+1:Nblock*16) = 0; % Pad plaintext to end of the last block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</a:t>
            </a:r>
            <a:r>
              <a:rPr lang="en-US" sz="1100" dirty="0" err="1">
                <a:latin typeface="Monaco"/>
                <a:cs typeface="Monaco"/>
              </a:rPr>
              <a:t>ct</a:t>
            </a:r>
            <a:r>
              <a:rPr lang="en-US" sz="1100" dirty="0">
                <a:latin typeface="Monaco"/>
                <a:cs typeface="Monaco"/>
              </a:rPr>
              <a:t> = uint8(</a:t>
            </a:r>
            <a:r>
              <a:rPr lang="en-US" sz="1100" dirty="0" err="1">
                <a:latin typeface="Monaco"/>
                <a:cs typeface="Monaco"/>
              </a:rPr>
              <a:t>pt</a:t>
            </a:r>
            <a:r>
              <a:rPr lang="en-US" sz="1100" dirty="0">
                <a:latin typeface="Monaco"/>
                <a:cs typeface="Monaco"/>
              </a:rPr>
              <a:t>);  </a:t>
            </a:r>
            <a:r>
              <a:rPr lang="en-US" sz="1100" dirty="0" err="1">
                <a:latin typeface="Monaco"/>
                <a:cs typeface="Monaco"/>
              </a:rPr>
              <a:t>ct</a:t>
            </a:r>
            <a:r>
              <a:rPr lang="en-US" sz="1100" dirty="0">
                <a:latin typeface="Monaco"/>
                <a:cs typeface="Monaco"/>
              </a:rPr>
              <a:t>(:) = 0;    </a:t>
            </a:r>
            <a:r>
              <a:rPr lang="en-US" sz="1100" dirty="0" smtClean="0">
                <a:latin typeface="Monaco"/>
                <a:cs typeface="Monaco"/>
              </a:rPr>
              <a:t>   </a:t>
            </a:r>
            <a:r>
              <a:rPr lang="en-US" sz="1100" dirty="0">
                <a:latin typeface="Monaco"/>
                <a:cs typeface="Monaco"/>
              </a:rPr>
              <a:t>% Allocate </a:t>
            </a:r>
            <a:r>
              <a:rPr lang="en-US" sz="1100" dirty="0" err="1">
                <a:latin typeface="Monaco"/>
                <a:cs typeface="Monaco"/>
              </a:rPr>
              <a:t>ciphertext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</a:t>
            </a:r>
            <a:r>
              <a:rPr lang="en-US" sz="1100" dirty="0" err="1">
                <a:latin typeface="Monaco"/>
                <a:cs typeface="Monaco"/>
              </a:rPr>
              <a:t>Nround</a:t>
            </a:r>
            <a:r>
              <a:rPr lang="en-US" sz="1100" dirty="0">
                <a:latin typeface="Monaco"/>
                <a:cs typeface="Monaco"/>
              </a:rPr>
              <a:t> = 10;                   </a:t>
            </a:r>
            <a:r>
              <a:rPr lang="en-US" sz="1100" dirty="0" smtClean="0">
                <a:latin typeface="Monaco"/>
                <a:cs typeface="Monaco"/>
              </a:rPr>
              <a:t>   </a:t>
            </a:r>
            <a:r>
              <a:rPr lang="en-US" sz="1100" dirty="0">
                <a:latin typeface="Monaco"/>
                <a:cs typeface="Monaco"/>
              </a:rPr>
              <a:t>% Standard for 128 bit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ob_gf8 = </a:t>
            </a:r>
            <a:r>
              <a:rPr lang="en-US" sz="1100" dirty="0" err="1">
                <a:latin typeface="Monaco"/>
                <a:cs typeface="Monaco"/>
              </a:rPr>
              <a:t>repmat</a:t>
            </a:r>
            <a:r>
              <a:rPr lang="en-US" sz="1100" dirty="0">
                <a:latin typeface="Monaco"/>
                <a:cs typeface="Monaco"/>
              </a:rPr>
              <a:t>(</a:t>
            </a:r>
            <a:r>
              <a:rPr lang="en-US" sz="1100" dirty="0" err="1">
                <a:latin typeface="Monaco"/>
                <a:cs typeface="Monaco"/>
              </a:rPr>
              <a:t>AESfield</a:t>
            </a:r>
            <a:r>
              <a:rPr lang="en-US" sz="1100" dirty="0">
                <a:latin typeface="Monaco"/>
                <a:cs typeface="Monaco"/>
              </a:rPr>
              <a:t>(uint8(IV)), size(pt,1), 1);    % Set up IV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</a:t>
            </a:r>
            <a:r>
              <a:rPr lang="en-US" sz="1100" dirty="0" err="1">
                <a:latin typeface="Monaco"/>
                <a:cs typeface="Monaco"/>
              </a:rPr>
              <a:t>sbox</a:t>
            </a:r>
            <a:r>
              <a:rPr lang="en-US" sz="1100" dirty="0">
                <a:latin typeface="Monaco"/>
                <a:cs typeface="Monaco"/>
              </a:rPr>
              <a:t> = </a:t>
            </a:r>
            <a:r>
              <a:rPr lang="en-US" sz="1100" dirty="0" err="1">
                <a:latin typeface="Monaco"/>
                <a:cs typeface="Monaco"/>
              </a:rPr>
              <a:t>genSbox</a:t>
            </a:r>
            <a:r>
              <a:rPr lang="en-US" sz="1100" dirty="0">
                <a:latin typeface="Monaco"/>
                <a:cs typeface="Monaco"/>
              </a:rPr>
              <a:t>();              </a:t>
            </a:r>
            <a:r>
              <a:rPr lang="en-US" sz="1100" dirty="0" smtClean="0">
                <a:latin typeface="Monaco"/>
                <a:cs typeface="Monaco"/>
              </a:rPr>
              <a:t>   </a:t>
            </a:r>
            <a:r>
              <a:rPr lang="en-US" sz="1100" dirty="0">
                <a:latin typeface="Monaco"/>
                <a:cs typeface="Monaco"/>
              </a:rPr>
              <a:t>% Compute </a:t>
            </a:r>
            <a:r>
              <a:rPr lang="en-US" sz="1100" dirty="0" err="1">
                <a:latin typeface="Monaco"/>
                <a:cs typeface="Monaco"/>
              </a:rPr>
              <a:t>sbox</a:t>
            </a:r>
            <a:r>
              <a:rPr lang="en-US" sz="1100" dirty="0">
                <a:latin typeface="Monaco"/>
                <a:cs typeface="Monaco"/>
              </a:rPr>
              <a:t> from first principles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row = [2 3 1 1];               </a:t>
            </a:r>
            <a:r>
              <a:rPr lang="en-US" sz="1100" dirty="0" smtClean="0">
                <a:latin typeface="Monaco"/>
                <a:cs typeface="Monaco"/>
              </a:rPr>
              <a:t>   </a:t>
            </a:r>
            <a:r>
              <a:rPr lang="en-US" sz="1100" dirty="0">
                <a:latin typeface="Monaco"/>
                <a:cs typeface="Monaco"/>
              </a:rPr>
              <a:t>% Define mix matrix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mixmat_gf8 = gallery('</a:t>
            </a:r>
            <a:r>
              <a:rPr lang="en-US" sz="1100" dirty="0" err="1">
                <a:latin typeface="Monaco"/>
                <a:cs typeface="Monaco"/>
              </a:rPr>
              <a:t>circul</a:t>
            </a:r>
            <a:r>
              <a:rPr lang="en-US" sz="1100" dirty="0">
                <a:latin typeface="Monaco"/>
                <a:cs typeface="Monaco"/>
              </a:rPr>
              <a:t>', row)</a:t>
            </a:r>
            <a:r>
              <a:rPr lang="en-US" sz="1100" dirty="0" smtClean="0">
                <a:latin typeface="Monaco"/>
                <a:cs typeface="Monaco"/>
              </a:rPr>
              <a:t>;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</a:t>
            </a:r>
            <a:r>
              <a:rPr lang="en-US" sz="1100" dirty="0" err="1">
                <a:latin typeface="Monaco"/>
                <a:cs typeface="Monaco"/>
              </a:rPr>
              <a:t>key_schedule</a:t>
            </a:r>
            <a:r>
              <a:rPr lang="en-US" sz="1100" dirty="0">
                <a:latin typeface="Monaco"/>
                <a:cs typeface="Monaco"/>
              </a:rPr>
              <a:t> = </a:t>
            </a:r>
            <a:r>
              <a:rPr lang="en-US" sz="1100" dirty="0" err="1">
                <a:latin typeface="Monaco"/>
                <a:cs typeface="Monaco"/>
              </a:rPr>
              <a:t>genKeys</a:t>
            </a:r>
            <a:r>
              <a:rPr lang="en-US" sz="1100" dirty="0">
                <a:latin typeface="Monaco"/>
                <a:cs typeface="Monaco"/>
              </a:rPr>
              <a:t>(key, </a:t>
            </a:r>
            <a:r>
              <a:rPr lang="en-US" sz="1100" dirty="0" err="1">
                <a:latin typeface="Monaco"/>
                <a:cs typeface="Monaco"/>
              </a:rPr>
              <a:t>Nround</a:t>
            </a:r>
            <a:r>
              <a:rPr lang="en-US" sz="1100" dirty="0">
                <a:latin typeface="Monaco"/>
                <a:cs typeface="Monaco"/>
              </a:rPr>
              <a:t>, </a:t>
            </a:r>
            <a:r>
              <a:rPr lang="en-US" sz="1100" dirty="0" err="1">
                <a:latin typeface="Monaco"/>
                <a:cs typeface="Monaco"/>
              </a:rPr>
              <a:t>sbox</a:t>
            </a:r>
            <a:r>
              <a:rPr lang="en-US" sz="1100" dirty="0">
                <a:latin typeface="Monaco"/>
                <a:cs typeface="Monaco"/>
              </a:rPr>
              <a:t>);    </a:t>
            </a:r>
            <a:r>
              <a:rPr lang="en-US" sz="1100" dirty="0" smtClean="0">
                <a:latin typeface="Monaco"/>
                <a:cs typeface="Monaco"/>
              </a:rPr>
              <a:t>  </a:t>
            </a:r>
            <a:r>
              <a:rPr lang="en-US" sz="1100" dirty="0">
                <a:latin typeface="Monaco"/>
                <a:cs typeface="Monaco"/>
              </a:rPr>
              <a:t>% Generate the key schedule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</a:t>
            </a:r>
            <a:r>
              <a:rPr lang="en-US" sz="1100" dirty="0" err="1">
                <a:latin typeface="Monaco"/>
                <a:cs typeface="Monaco"/>
              </a:rPr>
              <a:t>idx</a:t>
            </a:r>
            <a:r>
              <a:rPr lang="en-US" sz="1100" dirty="0">
                <a:latin typeface="Monaco"/>
                <a:cs typeface="Monaco"/>
              </a:rPr>
              <a:t> = 1:16</a:t>
            </a:r>
            <a:r>
              <a:rPr lang="en-US" sz="1100" dirty="0" smtClean="0">
                <a:latin typeface="Monaco"/>
                <a:cs typeface="Monaco"/>
              </a:rPr>
              <a:t>;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for </a:t>
            </a:r>
            <a:r>
              <a:rPr lang="en-US" sz="1100" dirty="0" err="1">
                <a:latin typeface="Monaco"/>
                <a:cs typeface="Monaco"/>
              </a:rPr>
              <a:t>iblock</a:t>
            </a:r>
            <a:r>
              <a:rPr lang="en-US" sz="1100" dirty="0">
                <a:latin typeface="Monaco"/>
                <a:cs typeface="Monaco"/>
              </a:rPr>
              <a:t>=1:</a:t>
            </a:r>
            <a:r>
              <a:rPr lang="en-US" sz="1100" dirty="0" smtClean="0">
                <a:latin typeface="Monaco"/>
                <a:cs typeface="Monaco"/>
              </a:rPr>
              <a:t>Nblock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pt_gf8 = </a:t>
            </a:r>
            <a:r>
              <a:rPr lang="en-US" sz="1100" dirty="0" err="1">
                <a:latin typeface="Monaco"/>
                <a:cs typeface="Monaco"/>
              </a:rPr>
              <a:t>AESfield</a:t>
            </a:r>
            <a:r>
              <a:rPr lang="en-US" sz="1100" dirty="0">
                <a:latin typeface="Monaco"/>
                <a:cs typeface="Monaco"/>
              </a:rPr>
              <a:t>(</a:t>
            </a:r>
            <a:r>
              <a:rPr lang="en-US" sz="1100" dirty="0" err="1">
                <a:latin typeface="Monaco"/>
                <a:cs typeface="Monaco"/>
              </a:rPr>
              <a:t>pt</a:t>
            </a:r>
            <a:r>
              <a:rPr lang="en-US" sz="1100" dirty="0">
                <a:latin typeface="Monaco"/>
                <a:cs typeface="Monaco"/>
              </a:rPr>
              <a:t>(:,</a:t>
            </a:r>
            <a:r>
              <a:rPr lang="en-US" sz="1100" dirty="0" err="1">
                <a:latin typeface="Monaco"/>
                <a:cs typeface="Monaco"/>
              </a:rPr>
              <a:t>idx</a:t>
            </a:r>
            <a:r>
              <a:rPr lang="en-US" sz="1100" dirty="0">
                <a:latin typeface="Monaco"/>
                <a:cs typeface="Monaco"/>
              </a:rPr>
              <a:t>)) + ob_gf8;        </a:t>
            </a:r>
            <a:r>
              <a:rPr lang="en-US" sz="1100" dirty="0" smtClean="0">
                <a:latin typeface="Monaco"/>
                <a:cs typeface="Monaco"/>
              </a:rPr>
              <a:t>% </a:t>
            </a:r>
            <a:r>
              <a:rPr lang="en-US" sz="1100" dirty="0">
                <a:latin typeface="Monaco"/>
                <a:cs typeface="Monaco"/>
              </a:rPr>
              <a:t>XOR plaintext with the IV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ctrnd00_gf8 = pt_gf8 + </a:t>
            </a:r>
            <a:r>
              <a:rPr lang="en-US" sz="1100" dirty="0" err="1">
                <a:latin typeface="Monaco"/>
                <a:cs typeface="Monaco"/>
              </a:rPr>
              <a:t>repmat</a:t>
            </a:r>
            <a:r>
              <a:rPr lang="en-US" sz="1100" dirty="0">
                <a:latin typeface="Monaco"/>
                <a:cs typeface="Monaco"/>
              </a:rPr>
              <a:t>(</a:t>
            </a:r>
            <a:r>
              <a:rPr lang="en-US" sz="1100" dirty="0" err="1">
                <a:latin typeface="Monaco"/>
                <a:cs typeface="Monaco"/>
              </a:rPr>
              <a:t>key_schedule</a:t>
            </a:r>
            <a:r>
              <a:rPr lang="en-US" sz="1100" dirty="0">
                <a:latin typeface="Monaco"/>
                <a:cs typeface="Monaco"/>
              </a:rPr>
              <a:t>(1,:), size(pt_gf8,1),1);   % Add plaintext and key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for </a:t>
            </a:r>
            <a:r>
              <a:rPr lang="en-US" sz="1100" dirty="0" err="1">
                <a:latin typeface="Monaco"/>
                <a:cs typeface="Monaco"/>
              </a:rPr>
              <a:t>iround</a:t>
            </a:r>
            <a:r>
              <a:rPr lang="en-US" sz="1100" dirty="0">
                <a:latin typeface="Monaco"/>
                <a:cs typeface="Monaco"/>
              </a:rPr>
              <a:t>=1:</a:t>
            </a:r>
            <a:r>
              <a:rPr lang="en-US" sz="1100" dirty="0" smtClean="0">
                <a:latin typeface="Monaco"/>
                <a:cs typeface="Monaco"/>
              </a:rPr>
              <a:t>Nround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ctrnd01_gf8 = </a:t>
            </a:r>
            <a:r>
              <a:rPr lang="en-US" sz="1100" dirty="0" err="1">
                <a:latin typeface="Monaco"/>
                <a:cs typeface="Monaco"/>
              </a:rPr>
              <a:t>AESfield</a:t>
            </a:r>
            <a:r>
              <a:rPr lang="en-US" sz="1100" dirty="0">
                <a:latin typeface="Monaco"/>
                <a:cs typeface="Monaco"/>
              </a:rPr>
              <a:t>(</a:t>
            </a:r>
            <a:r>
              <a:rPr lang="en-US" sz="1100" dirty="0" err="1">
                <a:latin typeface="Monaco"/>
                <a:cs typeface="Monaco"/>
              </a:rPr>
              <a:t>sbox</a:t>
            </a:r>
            <a:r>
              <a:rPr lang="en-US" sz="1100" dirty="0">
                <a:latin typeface="Monaco"/>
                <a:cs typeface="Monaco"/>
              </a:rPr>
              <a:t>(uint32(ctrnd00_gf8)+1));      </a:t>
            </a:r>
            <a:r>
              <a:rPr lang="en-US" sz="1100" dirty="0" smtClean="0">
                <a:latin typeface="Monaco"/>
                <a:cs typeface="Monaco"/>
              </a:rPr>
              <a:t>          % </a:t>
            </a:r>
            <a:r>
              <a:rPr lang="en-US" sz="1100" dirty="0" err="1" smtClean="0">
                <a:latin typeface="Monaco"/>
                <a:cs typeface="Monaco"/>
              </a:rPr>
              <a:t>SubBytes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ctrnd01_gf8(:,[2 3 4  6 7 8  10 11 12  14 15 16]) = </a:t>
            </a:r>
            <a:r>
              <a:rPr lang="en-US" sz="1100" dirty="0" smtClean="0">
                <a:latin typeface="Monaco"/>
                <a:cs typeface="Monaco"/>
              </a:rPr>
              <a:t>…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  ctrnd01_gf8(:,[6 11 16  10 15 4  14 3 8  2 7 12]);     </a:t>
            </a:r>
            <a:r>
              <a:rPr lang="en-US" sz="1100" dirty="0" smtClean="0">
                <a:latin typeface="Monaco"/>
                <a:cs typeface="Monaco"/>
              </a:rPr>
              <a:t>           </a:t>
            </a:r>
            <a:r>
              <a:rPr lang="en-US" sz="1100" dirty="0">
                <a:latin typeface="Monaco"/>
                <a:cs typeface="Monaco"/>
              </a:rPr>
              <a:t>% </a:t>
            </a:r>
            <a:r>
              <a:rPr lang="en-US" sz="1100" dirty="0" err="1" smtClean="0">
                <a:latin typeface="Monaco"/>
                <a:cs typeface="Monaco"/>
              </a:rPr>
              <a:t>ShiftRows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</a:t>
            </a:r>
            <a:r>
              <a:rPr lang="en-US" sz="1100" dirty="0" smtClean="0">
                <a:latin typeface="Monaco"/>
                <a:cs typeface="Monaco"/>
              </a:rPr>
              <a:t>if </a:t>
            </a:r>
            <a:r>
              <a:rPr lang="en-US" sz="1100" dirty="0">
                <a:latin typeface="Monaco"/>
                <a:cs typeface="Monaco"/>
              </a:rPr>
              <a:t>(</a:t>
            </a:r>
            <a:r>
              <a:rPr lang="en-US" sz="1100" dirty="0" err="1">
                <a:latin typeface="Monaco"/>
                <a:cs typeface="Monaco"/>
              </a:rPr>
              <a:t>iround</a:t>
            </a:r>
            <a:r>
              <a:rPr lang="en-US" sz="1100" dirty="0">
                <a:latin typeface="Monaco"/>
                <a:cs typeface="Monaco"/>
              </a:rPr>
              <a:t> &lt; </a:t>
            </a:r>
            <a:r>
              <a:rPr lang="en-US" sz="1100" dirty="0" err="1">
                <a:latin typeface="Monaco"/>
                <a:cs typeface="Monaco"/>
              </a:rPr>
              <a:t>Nround</a:t>
            </a:r>
            <a:r>
              <a:rPr lang="en-US" sz="1100" dirty="0">
                <a:latin typeface="Monaco"/>
                <a:cs typeface="Monaco"/>
              </a:rPr>
              <a:t>)     % </a:t>
            </a:r>
            <a:r>
              <a:rPr lang="en-US" sz="1100" dirty="0" err="1" smtClean="0">
                <a:latin typeface="Monaco"/>
                <a:cs typeface="Monaco"/>
              </a:rPr>
              <a:t>MixColumns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  </a:t>
            </a:r>
            <a:r>
              <a:rPr lang="en-US" sz="1100" dirty="0" smtClean="0">
                <a:latin typeface="Monaco"/>
                <a:cs typeface="Monaco"/>
              </a:rPr>
              <a:t>ctrnd01_gf8</a:t>
            </a:r>
            <a:r>
              <a:rPr lang="en-US" sz="1100" dirty="0">
                <a:latin typeface="Monaco"/>
                <a:cs typeface="Monaco"/>
              </a:rPr>
              <a:t>(:, 1:4 ) = (mixmat_gf8 * ctrnd01_gf8(:, 1:4 ).')</a:t>
            </a:r>
            <a:r>
              <a:rPr lang="en-US" sz="1100" dirty="0" smtClean="0">
                <a:latin typeface="Monaco"/>
                <a:cs typeface="Monaco"/>
              </a:rPr>
              <a:t>.’;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 </a:t>
            </a:r>
            <a:r>
              <a:rPr lang="en-US" sz="1100" dirty="0" smtClean="0">
                <a:latin typeface="Monaco"/>
                <a:cs typeface="Monaco"/>
              </a:rPr>
              <a:t> ctrnd01_gf8</a:t>
            </a:r>
            <a:r>
              <a:rPr lang="en-US" sz="1100" dirty="0">
                <a:latin typeface="Monaco"/>
                <a:cs typeface="Monaco"/>
              </a:rPr>
              <a:t>(:, 5:8 ) = (mixmat_gf8 * ctrnd01_gf8(:, 5:8 ).')</a:t>
            </a:r>
            <a:r>
              <a:rPr lang="en-US" sz="1100" dirty="0" smtClean="0">
                <a:latin typeface="Monaco"/>
                <a:cs typeface="Monaco"/>
              </a:rPr>
              <a:t>.’;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  </a:t>
            </a:r>
            <a:r>
              <a:rPr lang="en-US" sz="1100" dirty="0" smtClean="0">
                <a:latin typeface="Monaco"/>
                <a:cs typeface="Monaco"/>
              </a:rPr>
              <a:t>ctrnd01_gf8</a:t>
            </a:r>
            <a:r>
              <a:rPr lang="en-US" sz="1100" dirty="0">
                <a:latin typeface="Monaco"/>
                <a:cs typeface="Monaco"/>
              </a:rPr>
              <a:t>(:, 9:12) = (mixmat_gf8 * ctrnd01_gf8(:, 9:12).')</a:t>
            </a:r>
            <a:r>
              <a:rPr lang="en-US" sz="1100" dirty="0" smtClean="0">
                <a:latin typeface="Monaco"/>
                <a:cs typeface="Monaco"/>
              </a:rPr>
              <a:t>.’;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</a:t>
            </a:r>
            <a:r>
              <a:rPr lang="en-US" sz="1100" dirty="0" smtClean="0">
                <a:latin typeface="Monaco"/>
                <a:cs typeface="Monaco"/>
              </a:rPr>
              <a:t>  ctrnd01_gf8</a:t>
            </a:r>
            <a:r>
              <a:rPr lang="en-US" sz="1100" dirty="0">
                <a:latin typeface="Monaco"/>
                <a:cs typeface="Monaco"/>
              </a:rPr>
              <a:t>(:,13:16) = (mixmat_gf8 * ctrnd01_gf8(:,13:16).')</a:t>
            </a:r>
            <a:r>
              <a:rPr lang="en-US" sz="1100" dirty="0" smtClean="0">
                <a:latin typeface="Monaco"/>
                <a:cs typeface="Monaco"/>
              </a:rPr>
              <a:t>.’;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</a:t>
            </a:r>
            <a:r>
              <a:rPr lang="en-US" sz="1100" dirty="0" smtClean="0">
                <a:latin typeface="Monaco"/>
                <a:cs typeface="Monaco"/>
              </a:rPr>
              <a:t>end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ctrnd01_gf8 = ctrnd01_gf8 + </a:t>
            </a:r>
            <a:r>
              <a:rPr lang="en-US" sz="1100" dirty="0" err="1">
                <a:latin typeface="Monaco"/>
                <a:cs typeface="Monaco"/>
              </a:rPr>
              <a:t>repmat</a:t>
            </a:r>
            <a:r>
              <a:rPr lang="en-US" sz="1100" dirty="0">
                <a:latin typeface="Monaco"/>
                <a:cs typeface="Monaco"/>
              </a:rPr>
              <a:t>(</a:t>
            </a:r>
            <a:r>
              <a:rPr lang="en-US" sz="1100" dirty="0" err="1">
                <a:latin typeface="Monaco"/>
                <a:cs typeface="Monaco"/>
              </a:rPr>
              <a:t>key_schedule</a:t>
            </a:r>
            <a:r>
              <a:rPr lang="en-US" sz="1100" dirty="0">
                <a:latin typeface="Monaco"/>
                <a:cs typeface="Monaco"/>
              </a:rPr>
              <a:t>(iround+1,:),size(pt_gf8,1),1);  % </a:t>
            </a:r>
            <a:r>
              <a:rPr lang="en-US" sz="1100" dirty="0" err="1" smtClean="0">
                <a:latin typeface="Monaco"/>
                <a:cs typeface="Monaco"/>
              </a:rPr>
              <a:t>AddRoundKey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  ctrnd00_gf8 = ctrnd01_gf8;      </a:t>
            </a:r>
            <a:r>
              <a:rPr lang="en-US" sz="1100" dirty="0" smtClean="0">
                <a:latin typeface="Monaco"/>
                <a:cs typeface="Monaco"/>
              </a:rPr>
              <a:t>             </a:t>
            </a:r>
            <a:r>
              <a:rPr lang="en-US" sz="1100" dirty="0">
                <a:latin typeface="Monaco"/>
                <a:cs typeface="Monaco"/>
              </a:rPr>
              <a:t>% Copy 01 variable to 00 variable for CBC mode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</a:t>
            </a:r>
            <a:r>
              <a:rPr lang="en-US" sz="1100" dirty="0" smtClean="0">
                <a:latin typeface="Monaco"/>
                <a:cs typeface="Monaco"/>
              </a:rPr>
              <a:t>end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ob_gf8 = ctrnd01_gf8;    </a:t>
            </a:r>
            <a:r>
              <a:rPr lang="en-US" sz="1100" dirty="0" smtClean="0">
                <a:latin typeface="Monaco"/>
                <a:cs typeface="Monaco"/>
              </a:rPr>
              <a:t>        </a:t>
            </a:r>
            <a:r>
              <a:rPr lang="en-US" sz="1100" dirty="0">
                <a:latin typeface="Monaco"/>
                <a:cs typeface="Monaco"/>
              </a:rPr>
              <a:t>% Last </a:t>
            </a:r>
            <a:r>
              <a:rPr lang="en-US" sz="1100" dirty="0" err="1">
                <a:latin typeface="Monaco"/>
                <a:cs typeface="Monaco"/>
              </a:rPr>
              <a:t>ciphertext</a:t>
            </a:r>
            <a:r>
              <a:rPr lang="en-US" sz="1100" dirty="0">
                <a:latin typeface="Monaco"/>
                <a:cs typeface="Monaco"/>
              </a:rPr>
              <a:t> becomes the IV for the next block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  </a:t>
            </a:r>
            <a:r>
              <a:rPr lang="en-US" sz="1100" dirty="0" err="1">
                <a:latin typeface="Monaco"/>
                <a:cs typeface="Monaco"/>
              </a:rPr>
              <a:t>ct</a:t>
            </a:r>
            <a:r>
              <a:rPr lang="en-US" sz="1100" dirty="0">
                <a:latin typeface="Monaco"/>
                <a:cs typeface="Monaco"/>
              </a:rPr>
              <a:t>(:,</a:t>
            </a:r>
            <a:r>
              <a:rPr lang="en-US" sz="1100" dirty="0" err="1">
                <a:latin typeface="Monaco"/>
                <a:cs typeface="Monaco"/>
              </a:rPr>
              <a:t>idx</a:t>
            </a:r>
            <a:r>
              <a:rPr lang="en-US" sz="1100" dirty="0">
                <a:latin typeface="Monaco"/>
                <a:cs typeface="Monaco"/>
              </a:rPr>
              <a:t>) = reshape(uint8(uint32(ctrnd01_gf8)), size(pt,1), []);    % Save current block of </a:t>
            </a:r>
            <a:r>
              <a:rPr lang="en-US" sz="1100" dirty="0" err="1">
                <a:latin typeface="Monaco"/>
                <a:cs typeface="Monaco"/>
              </a:rPr>
              <a:t>ciphertext</a:t>
            </a:r>
            <a:r>
              <a:rPr lang="en-US" sz="1100" dirty="0">
                <a:latin typeface="Monaco"/>
                <a:cs typeface="Monaco"/>
              </a:rPr>
              <a:t>.  </a:t>
            </a:r>
          </a:p>
          <a:p>
            <a:r>
              <a:rPr lang="en-US" sz="1100" dirty="0">
                <a:latin typeface="Monaco"/>
                <a:cs typeface="Monaco"/>
              </a:rPr>
              <a:t>    </a:t>
            </a:r>
            <a:r>
              <a:rPr lang="en-US" sz="1100" dirty="0" err="1">
                <a:latin typeface="Monaco"/>
                <a:cs typeface="Monaco"/>
              </a:rPr>
              <a:t>idx</a:t>
            </a:r>
            <a:r>
              <a:rPr lang="en-US" sz="1100" dirty="0">
                <a:latin typeface="Monaco"/>
                <a:cs typeface="Monaco"/>
              </a:rPr>
              <a:t> = </a:t>
            </a:r>
            <a:r>
              <a:rPr lang="en-US" sz="1100" dirty="0" err="1">
                <a:latin typeface="Monaco"/>
                <a:cs typeface="Monaco"/>
              </a:rPr>
              <a:t>idx</a:t>
            </a:r>
            <a:r>
              <a:rPr lang="en-US" sz="1100" dirty="0">
                <a:latin typeface="Monaco"/>
                <a:cs typeface="Monaco"/>
              </a:rPr>
              <a:t> + 16</a:t>
            </a:r>
            <a:r>
              <a:rPr lang="en-US" sz="1100" dirty="0" smtClean="0">
                <a:latin typeface="Monaco"/>
                <a:cs typeface="Monaco"/>
              </a:rPr>
              <a:t>;                  </a:t>
            </a:r>
            <a:r>
              <a:rPr lang="en-US" sz="1100" dirty="0">
                <a:latin typeface="Monaco"/>
                <a:cs typeface="Monaco"/>
              </a:rPr>
              <a:t>% Increment to the next block</a:t>
            </a:r>
            <a:r>
              <a:rPr lang="en-US" sz="1100" dirty="0" smtClean="0">
                <a:latin typeface="Monaco"/>
                <a:cs typeface="Monaco"/>
              </a:rPr>
              <a:t>.</a:t>
            </a:r>
            <a:endParaRPr lang="en-US" sz="1100" dirty="0">
              <a:latin typeface="Monaco"/>
              <a:cs typeface="Monaco"/>
            </a:endParaRPr>
          </a:p>
          <a:p>
            <a:r>
              <a:rPr lang="en-US" sz="1100" dirty="0">
                <a:latin typeface="Monaco"/>
                <a:cs typeface="Monaco"/>
              </a:rPr>
              <a:t>  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AES Encrypt Implementation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687064" y="6096000"/>
            <a:ext cx="3769871" cy="47132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0477" tIns="44445" rIns="90477" bIns="44445" numCol="1" anchor="ctr" anchorCtr="0" compatLnSpc="1">
            <a:prstTxWarp prst="textNoShape">
              <a:avLst/>
            </a:prstTxWarp>
            <a:noAutofit/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  <a:lvl2pPr marL="457200" indent="-16986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2pPr>
          </a:lstStyle>
          <a:p>
            <a:pPr marL="0" indent="0" algn="ctr">
              <a:spcBef>
                <a:spcPct val="25000"/>
              </a:spcBef>
              <a:buSzPct val="125000"/>
            </a:pPr>
            <a:r>
              <a:rPr lang="en-US" sz="1800" b="1" smtClean="0"/>
              <a:t>Very compact </a:t>
            </a:r>
            <a:r>
              <a:rPr lang="en-US" sz="1800" b="1" dirty="0" smtClean="0"/>
              <a:t>implementation</a:t>
            </a:r>
            <a:endParaRPr lang="en-US" sz="1800" b="1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743700" y="4229100"/>
            <a:ext cx="1663700" cy="635000"/>
          </a:xfrm>
          <a:prstGeom prst="wedgeRoundRectCallout">
            <a:avLst>
              <a:gd name="adj1" fmla="val -83667"/>
              <a:gd name="adj2" fmla="val -20135"/>
              <a:gd name="adj3" fmla="val 16667"/>
            </a:avLst>
          </a:prstGeom>
          <a:ln>
            <a:solidFill>
              <a:srgbClr val="000000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rPr>
              <a:t>Majority of computation</a:t>
            </a:r>
          </a:p>
        </p:txBody>
      </p:sp>
    </p:spTree>
    <p:extLst>
      <p:ext uri="{BB962C8B-B14F-4D97-AF65-F5344CB8AC3E}">
        <p14:creationId xmlns:p14="http://schemas.microsoft.com/office/powerpoint/2010/main" val="39021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Internet-of-Things Challenge</a:t>
            </a: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Approach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Implementation</a:t>
            </a: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Results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Summary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2234367" y="3230033"/>
            <a:ext cx="448734" cy="321734"/>
          </a:xfrm>
          <a:prstGeom prst="rightArrow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3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Internet-of-Things Challenge</a:t>
            </a: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Approach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Implementation</a:t>
            </a: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Results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Summary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2234367" y="1718734"/>
            <a:ext cx="448734" cy="321734"/>
          </a:xfrm>
          <a:prstGeom prst="rightArrow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Metrics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169693"/>
              </p:ext>
            </p:extLst>
          </p:nvPr>
        </p:nvGraphicFramePr>
        <p:xfrm>
          <a:off x="410882" y="1139264"/>
          <a:ext cx="8322235" cy="297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96900" y="5749836"/>
            <a:ext cx="8026400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000" dirty="0" smtClean="0"/>
              <a:t>[</a:t>
            </a:r>
            <a:r>
              <a:rPr lang="en-US" sz="1000" dirty="0" err="1" smtClean="0"/>
              <a:t>Matejka</a:t>
            </a:r>
            <a:r>
              <a:rPr lang="en-US" sz="1000" dirty="0" smtClean="0"/>
              <a:t> 2011] http</a:t>
            </a:r>
            <a:r>
              <a:rPr lang="en-US" sz="1000" dirty="0"/>
              <a:t>://</a:t>
            </a:r>
            <a:r>
              <a:rPr lang="en-US" sz="1000" dirty="0" err="1"/>
              <a:t>radio.feld.cvut.cz</a:t>
            </a:r>
            <a:r>
              <a:rPr lang="en-US" sz="1000" dirty="0"/>
              <a:t>/personal/</a:t>
            </a:r>
            <a:r>
              <a:rPr lang="en-US" sz="1000" dirty="0" err="1"/>
              <a:t>matejka</a:t>
            </a:r>
            <a:r>
              <a:rPr lang="en-US" sz="1000" dirty="0"/>
              <a:t>/wiki/</a:t>
            </a:r>
            <a:r>
              <a:rPr lang="en-US" sz="1000" dirty="0" err="1"/>
              <a:t>doku.php?id</a:t>
            </a:r>
            <a:r>
              <a:rPr lang="en-US" sz="1000" dirty="0"/>
              <a:t>=</a:t>
            </a:r>
            <a:r>
              <a:rPr lang="en-US" sz="1000" dirty="0" err="1" smtClean="0"/>
              <a:t>root:en:projects</a:t>
            </a:r>
            <a:endParaRPr lang="en-US" sz="1000" dirty="0" smtClean="0"/>
          </a:p>
          <a:p>
            <a:r>
              <a:rPr lang="en-US" sz="1000" dirty="0" smtClean="0"/>
              <a:t>[</a:t>
            </a:r>
            <a:r>
              <a:rPr lang="en-US" sz="1000" dirty="0" err="1" smtClean="0"/>
              <a:t>Bucholz</a:t>
            </a:r>
            <a:r>
              <a:rPr lang="en-US" sz="1000" dirty="0"/>
              <a:t> 2001] http://</a:t>
            </a:r>
            <a:r>
              <a:rPr lang="en-US" sz="1000" dirty="0" err="1"/>
              <a:t>buchholz.hs-bremen.de</a:t>
            </a:r>
            <a:r>
              <a:rPr lang="en-US" sz="1000" dirty="0"/>
              <a:t>/</a:t>
            </a:r>
            <a:r>
              <a:rPr lang="en-US" sz="1000" dirty="0" err="1"/>
              <a:t>aes</a:t>
            </a:r>
            <a:r>
              <a:rPr lang="en-US" sz="1000" dirty="0"/>
              <a:t>/</a:t>
            </a:r>
            <a:r>
              <a:rPr lang="en-US" sz="1000" dirty="0" err="1" smtClean="0"/>
              <a:t>aes.htm</a:t>
            </a:r>
            <a:endParaRPr lang="en-US" sz="1000" dirty="0" smtClean="0"/>
          </a:p>
          <a:p>
            <a:r>
              <a:rPr lang="en-US" sz="1000" dirty="0" smtClean="0"/>
              <a:t>[</a:t>
            </a:r>
            <a:r>
              <a:rPr lang="en-US" sz="1000" dirty="0" err="1" smtClean="0"/>
              <a:t>Gadepally</a:t>
            </a:r>
            <a:r>
              <a:rPr lang="en-US" sz="1000" dirty="0"/>
              <a:t> 2015] </a:t>
            </a:r>
            <a:r>
              <a:rPr lang="en-US" sz="1000" i="1" dirty="0"/>
              <a:t>Improving the Veracity of Homeland Security Big Data Through Computing on Masked </a:t>
            </a:r>
            <a:r>
              <a:rPr lang="en-US" sz="1000" i="1" dirty="0" smtClean="0"/>
              <a:t>Data</a:t>
            </a:r>
            <a:r>
              <a:rPr lang="en-US" sz="1000" dirty="0" smtClean="0"/>
              <a:t>, IEEE HST 2015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2162483" y="4024418"/>
            <a:ext cx="62568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C</a:t>
            </a:r>
            <a:r>
              <a:rPr lang="en-US" sz="1200" b="1" dirty="0" smtClean="0"/>
              <a:t>ode </a:t>
            </a:r>
            <a:r>
              <a:rPr lang="en-US" sz="1200" b="1" dirty="0"/>
              <a:t>V</a:t>
            </a:r>
            <a:r>
              <a:rPr lang="en-US" sz="1200" b="1" dirty="0" smtClean="0"/>
              <a:t>olume (source lines of code) </a:t>
            </a:r>
            <a:endParaRPr lang="en-US" sz="12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8788" y="4318000"/>
            <a:ext cx="7766423" cy="1377982"/>
          </a:xfrm>
          <a:prstGeom prst="rect">
            <a:avLst/>
          </a:prstGeom>
          <a:solidFill>
            <a:srgbClr val="D2DCF2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829" tIns="45914" rIns="91829" bIns="45914" anchor="ctr">
            <a:noAutofit/>
          </a:bodyPr>
          <a:lstStyle/>
          <a:p>
            <a:pPr marL="342019" indent="-342019">
              <a:lnSpc>
                <a:spcPct val="90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sz="1800" b="1" dirty="0" err="1" smtClean="0">
                <a:solidFill>
                  <a:srgbClr val="000000"/>
                </a:solidFill>
              </a:rPr>
              <a:t>Matlab</a:t>
            </a:r>
            <a:r>
              <a:rPr lang="en-US" sz="1800" b="1" dirty="0" smtClean="0">
                <a:solidFill>
                  <a:srgbClr val="000000"/>
                </a:solidFill>
              </a:rPr>
              <a:t> AES implementation is smaller than C AES implementation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marL="859798" lvl="1" indent="-340436">
              <a:lnSpc>
                <a:spcPct val="90000"/>
              </a:lnSpc>
              <a:spcBef>
                <a:spcPct val="25000"/>
              </a:spcBef>
              <a:buSzPct val="100000"/>
              <a:buFontTx/>
              <a:buChar char="–"/>
            </a:pPr>
            <a:r>
              <a:rPr lang="en-US" sz="1600" b="1" dirty="0" err="1" smtClean="0">
                <a:solidFill>
                  <a:srgbClr val="000000"/>
                </a:solidFill>
              </a:rPr>
              <a:t>Matlab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</a:rPr>
              <a:t>is designed for rapid algorithm prototyping</a:t>
            </a:r>
            <a:endParaRPr lang="en-US" sz="1600" b="1" dirty="0">
              <a:solidFill>
                <a:srgbClr val="000000"/>
              </a:solidFill>
            </a:endParaRPr>
          </a:p>
          <a:p>
            <a:pPr marL="859798" lvl="1" indent="-340436">
              <a:lnSpc>
                <a:spcPct val="90000"/>
              </a:lnSpc>
              <a:spcBef>
                <a:spcPct val="25000"/>
              </a:spcBef>
              <a:buSzPct val="100000"/>
              <a:buFontTx/>
              <a:buChar char="–"/>
            </a:pPr>
            <a:r>
              <a:rPr lang="en-US" sz="1600" b="1" dirty="0" smtClean="0">
                <a:solidFill>
                  <a:srgbClr val="000000"/>
                </a:solidFill>
              </a:rPr>
              <a:t>C is designed for high performance deployed code</a:t>
            </a:r>
            <a:endParaRPr lang="en-US" sz="1600" b="1" dirty="0">
              <a:solidFill>
                <a:srgbClr val="000000"/>
              </a:solidFill>
            </a:endParaRPr>
          </a:p>
          <a:p>
            <a:pPr marL="342019" indent="-342019">
              <a:lnSpc>
                <a:spcPct val="90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altLang="ja-JP" sz="1800" b="1" dirty="0" smtClean="0">
                <a:solidFill>
                  <a:srgbClr val="000000"/>
                </a:solidFill>
              </a:rPr>
              <a:t>Using Communication Toolbox reduces code volume another </a:t>
            </a:r>
            <a:r>
              <a:rPr lang="en-US" altLang="ja-JP" sz="1800" b="1" dirty="0">
                <a:solidFill>
                  <a:srgbClr val="000000"/>
                </a:solidFill>
              </a:rPr>
              <a:t>3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x</a:t>
            </a:r>
            <a:endParaRPr lang="en-US" altLang="ja-JP" sz="1800" b="1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60513" y="1349945"/>
            <a:ext cx="761747" cy="523220"/>
          </a:xfrm>
          <a:prstGeom prst="rect">
            <a:avLst/>
          </a:prstGeom>
          <a:solidFill>
            <a:srgbClr val="F2F2F2"/>
          </a:solidFill>
          <a:ln>
            <a:solidFill>
              <a:schemeClr val="bg2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+13K</a:t>
            </a:r>
          </a:p>
          <a:p>
            <a:r>
              <a:rPr lang="en-US" sz="1400" b="1" dirty="0" smtClean="0"/>
              <a:t> C S</a:t>
            </a:r>
            <a:r>
              <a:rPr lang="en-US" sz="1400" b="1" dirty="0"/>
              <a:t>S</a:t>
            </a:r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927107" y="2248656"/>
            <a:ext cx="11826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/>
              <a:t>[</a:t>
            </a:r>
            <a:r>
              <a:rPr lang="en-US" sz="1200" dirty="0" err="1"/>
              <a:t>Matejka</a:t>
            </a:r>
            <a:r>
              <a:rPr lang="en-US" sz="1200" dirty="0"/>
              <a:t> 2011]</a:t>
            </a:r>
          </a:p>
        </p:txBody>
      </p:sp>
      <p:sp>
        <p:nvSpPr>
          <p:cNvPr id="9" name="Rectangle 8"/>
          <p:cNvSpPr/>
          <p:nvPr/>
        </p:nvSpPr>
        <p:spPr>
          <a:xfrm>
            <a:off x="927107" y="2834352"/>
            <a:ext cx="12027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[</a:t>
            </a:r>
            <a:r>
              <a:rPr lang="en-US" sz="1200" dirty="0" err="1"/>
              <a:t>Bucholz</a:t>
            </a:r>
            <a:r>
              <a:rPr lang="en-US" sz="1200" dirty="0"/>
              <a:t> 2001]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0100" y="1648018"/>
            <a:ext cx="13482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[</a:t>
            </a:r>
            <a:r>
              <a:rPr lang="en-US" sz="1200" dirty="0" err="1"/>
              <a:t>Gadepally</a:t>
            </a:r>
            <a:r>
              <a:rPr lang="en-US" sz="1200" dirty="0"/>
              <a:t> 2015]</a:t>
            </a:r>
          </a:p>
        </p:txBody>
      </p:sp>
    </p:spTree>
    <p:extLst>
      <p:ext uri="{BB962C8B-B14F-4D97-AF65-F5344CB8AC3E}">
        <p14:creationId xmlns:p14="http://schemas.microsoft.com/office/powerpoint/2010/main" val="397768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 err="1" smtClean="0"/>
              <a:t>vs</a:t>
            </a:r>
            <a:r>
              <a:rPr lang="en-US" dirty="0" smtClean="0"/>
              <a:t> Data Size</a:t>
            </a:r>
            <a:endParaRPr lang="en-US" dirty="0"/>
          </a:p>
        </p:txBody>
      </p:sp>
      <p:pic>
        <p:nvPicPr>
          <p:cNvPr id="4" name="Picture 3" descr="BWvsBytes-Nx16_128x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603" y="1115358"/>
            <a:ext cx="6084794" cy="422555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0029" y="5472082"/>
            <a:ext cx="8112568" cy="75233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0477" tIns="44445" rIns="90477" bIns="44445" numCol="1" anchor="ctr" anchorCtr="0" compatLnSpc="1">
            <a:prstTxWarp prst="textNoShape">
              <a:avLst/>
            </a:prstTxWarp>
            <a:noAutofit/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  <a:lvl2pPr marL="457200" indent="-16986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2pPr>
          </a:lstStyle>
          <a:p>
            <a:pPr marL="0" indent="0" algn="ctr">
              <a:lnSpc>
                <a:spcPct val="90000"/>
              </a:lnSpc>
              <a:spcBef>
                <a:spcPct val="25000"/>
              </a:spcBef>
              <a:buSzPct val="125000"/>
            </a:pPr>
            <a:r>
              <a:rPr lang="en-US" sz="1800" b="1" dirty="0" err="1">
                <a:solidFill>
                  <a:srgbClr val="000000"/>
                </a:solidFill>
              </a:rPr>
              <a:t>Matlab</a:t>
            </a:r>
            <a:r>
              <a:rPr lang="en-US" sz="1800" b="1" dirty="0">
                <a:solidFill>
                  <a:srgbClr val="000000"/>
                </a:solidFill>
              </a:rPr>
              <a:t> Communication Toolbox implementation designed for high performance on many small messages (Nx16)</a:t>
            </a:r>
            <a:endParaRPr lang="en-US" altLang="ja-JP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7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10029" y="5472082"/>
            <a:ext cx="8112568" cy="75233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0477" tIns="44445" rIns="90477" bIns="44445" numCol="1" anchor="ctr" anchorCtr="0" compatLnSpc="1">
            <a:prstTxWarp prst="textNoShape">
              <a:avLst/>
            </a:prstTxWarp>
            <a:noAutofit/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  <a:lvl2pPr marL="457200" indent="-16986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2pPr>
          </a:lstStyle>
          <a:p>
            <a:pPr marL="0" indent="0" algn="ctr">
              <a:lnSpc>
                <a:spcPct val="90000"/>
              </a:lnSpc>
              <a:spcBef>
                <a:spcPct val="25000"/>
              </a:spcBef>
              <a:buSzPct val="125000"/>
            </a:pPr>
            <a:r>
              <a:rPr lang="en-US" sz="1800" b="1" dirty="0">
                <a:solidFill>
                  <a:srgbClr val="000000"/>
                </a:solidFill>
              </a:rPr>
              <a:t>Other AES </a:t>
            </a:r>
            <a:r>
              <a:rPr lang="en-US" sz="1800" b="1" dirty="0" err="1">
                <a:solidFill>
                  <a:srgbClr val="000000"/>
                </a:solidFill>
              </a:rPr>
              <a:t>Matlab</a:t>
            </a:r>
            <a:r>
              <a:rPr lang="en-US" sz="1800" b="1" dirty="0">
                <a:solidFill>
                  <a:srgbClr val="000000"/>
                </a:solidFill>
              </a:rPr>
              <a:t> implementations designed purely for </a:t>
            </a:r>
            <a:r>
              <a:rPr lang="en-US" sz="1800" b="1" dirty="0" smtClean="0">
                <a:solidFill>
                  <a:srgbClr val="000000"/>
                </a:solidFill>
              </a:rPr>
              <a:t/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illustration </a:t>
            </a:r>
            <a:r>
              <a:rPr lang="en-US" sz="1800" b="1" dirty="0">
                <a:solidFill>
                  <a:srgbClr val="000000"/>
                </a:solidFill>
              </a:rPr>
              <a:t>or performance</a:t>
            </a:r>
            <a:endParaRPr lang="en-US" altLang="ja-JP" sz="1800" b="1" dirty="0">
              <a:solidFill>
                <a:srgbClr val="000000"/>
              </a:solidFill>
            </a:endParaRPr>
          </a:p>
        </p:txBody>
      </p:sp>
      <p:pic>
        <p:nvPicPr>
          <p:cNvPr id="17" name="Picture 16" descr="BWvsBytes-Nx16_128x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603" y="1115358"/>
            <a:ext cx="6084794" cy="4225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Comparative Performance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6408270" y="5000065"/>
            <a:ext cx="190500" cy="190500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502400" y="2146300"/>
            <a:ext cx="0" cy="30308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6433051" y="2906068"/>
            <a:ext cx="869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100x 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 bwMode="auto">
          <a:xfrm>
            <a:off x="6400800" y="1068285"/>
            <a:ext cx="190500" cy="190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502400" y="1090706"/>
            <a:ext cx="0" cy="9920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6433051" y="1343968"/>
            <a:ext cx="698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10x </a:t>
            </a:r>
            <a:endParaRPr lang="en-US" b="1" dirty="0"/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7206876" y="3705412"/>
            <a:ext cx="1690595" cy="814294"/>
          </a:xfrm>
          <a:prstGeom prst="wedgeRoundRectCallout">
            <a:avLst>
              <a:gd name="adj1" fmla="val -92946"/>
              <a:gd name="adj2" fmla="val 122066"/>
              <a:gd name="adj3" fmla="val 16667"/>
            </a:avLst>
          </a:prstGeom>
          <a:ln>
            <a:solidFill>
              <a:srgbClr val="000000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/>
              <a:t>2.8 KB/s </a:t>
            </a:r>
            <a:r>
              <a:rPr lang="en-US" sz="1400" b="1" dirty="0" err="1"/>
              <a:t>Matlab</a:t>
            </a:r>
            <a:endParaRPr lang="en-US" sz="1400" b="1" dirty="0"/>
          </a:p>
          <a:p>
            <a:pPr algn="ctr"/>
            <a:r>
              <a:rPr lang="en-US" sz="1400" b="1" dirty="0"/>
              <a:t>[</a:t>
            </a:r>
            <a:r>
              <a:rPr lang="en-US" sz="1400" b="1" dirty="0" err="1"/>
              <a:t>Bucholz</a:t>
            </a:r>
            <a:r>
              <a:rPr lang="en-US" sz="1400" b="1" dirty="0"/>
              <a:t> 2001]</a:t>
            </a:r>
          </a:p>
          <a:p>
            <a:pPr algn="ctr"/>
            <a:r>
              <a:rPr lang="en-US" sz="1400" b="1" dirty="0"/>
              <a:t>[</a:t>
            </a:r>
            <a:r>
              <a:rPr lang="en-US" sz="1400" b="1" dirty="0" err="1"/>
              <a:t>Matejka</a:t>
            </a:r>
            <a:r>
              <a:rPr lang="en-US" sz="1400" b="1" dirty="0"/>
              <a:t> 2011]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7206876" y="1778001"/>
            <a:ext cx="1690595" cy="814294"/>
          </a:xfrm>
          <a:prstGeom prst="wedgeRoundRectCallout">
            <a:avLst>
              <a:gd name="adj1" fmla="val -86318"/>
              <a:gd name="adj2" fmla="val -128393"/>
              <a:gd name="adj3" fmla="val 16667"/>
            </a:avLst>
          </a:prstGeom>
          <a:ln>
            <a:solidFill>
              <a:srgbClr val="000000"/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/>
              <a:t>4.1 MB/s C SSL</a:t>
            </a:r>
          </a:p>
          <a:p>
            <a:r>
              <a:rPr lang="en-US" sz="1400" b="1" dirty="0"/>
              <a:t>[</a:t>
            </a:r>
            <a:r>
              <a:rPr lang="en-US" sz="1400" b="1" dirty="0" err="1"/>
              <a:t>Gadepally</a:t>
            </a:r>
            <a:r>
              <a:rPr lang="en-US" sz="1400" b="1" dirty="0"/>
              <a:t> 2015]</a:t>
            </a:r>
          </a:p>
        </p:txBody>
      </p:sp>
    </p:spTree>
    <p:extLst>
      <p:ext uri="{BB962C8B-B14F-4D97-AF65-F5344CB8AC3E}">
        <p14:creationId xmlns:p14="http://schemas.microsoft.com/office/powerpoint/2010/main" val="401253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 Parallel Performance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60527156"/>
              </p:ext>
            </p:extLst>
          </p:nvPr>
        </p:nvGraphicFramePr>
        <p:xfrm>
          <a:off x="1766794" y="1265765"/>
          <a:ext cx="5610412" cy="3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262414" y="4929104"/>
            <a:ext cx="4976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Number of Cores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9055" y="2876974"/>
            <a:ext cx="32158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Speedup</a:t>
            </a:r>
            <a:endParaRPr lang="en-US" sz="16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0029" y="5472082"/>
            <a:ext cx="8112568" cy="75233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0477" tIns="44445" rIns="90477" bIns="44445" numCol="1" anchor="ctr" anchorCtr="0" compatLnSpc="1">
            <a:prstTxWarp prst="textNoShape">
              <a:avLst/>
            </a:prstTxWarp>
            <a:noAutofit/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  <a:lvl2pPr marL="457200" indent="-16986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2pPr>
          </a:lstStyle>
          <a:p>
            <a:pPr marL="342019" indent="-342019">
              <a:lnSpc>
                <a:spcPct val="90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encrypt different messages with different cores</a:t>
            </a:r>
          </a:p>
          <a:p>
            <a:pPr marL="342019" indent="-342019">
              <a:lnSpc>
                <a:spcPct val="90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Compute intensive (little memory bandwidth contention)</a:t>
            </a:r>
          </a:p>
        </p:txBody>
      </p:sp>
    </p:spTree>
    <p:extLst>
      <p:ext uri="{BB962C8B-B14F-4D97-AF65-F5344CB8AC3E}">
        <p14:creationId xmlns:p14="http://schemas.microsoft.com/office/powerpoint/2010/main" val="407325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Communication Toolbox AES implementation demonstrated all design goals</a:t>
            </a:r>
          </a:p>
          <a:p>
            <a:pPr lvl="1"/>
            <a:r>
              <a:rPr lang="en-US" dirty="0" smtClean="0"/>
              <a:t>Easy-to-understand: highly compact implementation directly maps on to matrix linear algebra widely used in sensor processing</a:t>
            </a:r>
          </a:p>
          <a:p>
            <a:pPr lvl="1"/>
            <a:r>
              <a:rPr lang="en-US" dirty="0" smtClean="0"/>
              <a:t>Good performance on small messages: 100x better than prior implementations</a:t>
            </a:r>
          </a:p>
          <a:p>
            <a:pPr lvl="1"/>
            <a:r>
              <a:rPr lang="en-US" dirty="0" smtClean="0"/>
              <a:t>Good overall performance: parallel implementation is capable of accelerating by another 20x on a single compute node</a:t>
            </a:r>
            <a:endParaRPr lang="en-US" dirty="0"/>
          </a:p>
          <a:p>
            <a:r>
              <a:rPr lang="en-US" dirty="0" smtClean="0"/>
              <a:t>Enables common environment for the development of secure sensor algorithms and secure database analytics</a:t>
            </a:r>
            <a:endParaRPr lang="en-US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More complex modes require more than the 32bit Galois Field  supported by the Communication Toolbox</a:t>
            </a:r>
          </a:p>
          <a:p>
            <a:pPr lvl="1"/>
            <a:r>
              <a:rPr lang="en-US" dirty="0" smtClean="0"/>
              <a:t>50x higher Galois Field matrix multiply performance should be possible as demonstrated by Magma Computational Algebra system*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7100" y="6404535"/>
            <a:ext cx="3467100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000" i="1" dirty="0" smtClean="0"/>
              <a:t>*Personal Communication, </a:t>
            </a:r>
            <a:r>
              <a:rPr lang="en-US" sz="1000" dirty="0" smtClean="0"/>
              <a:t>Drew Sutherland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9989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>
            <a:spLocks noGrp="1"/>
          </p:cNvSpPr>
          <p:nvPr>
            <p:ph type="title"/>
          </p:nvPr>
        </p:nvSpPr>
        <p:spPr>
          <a:xfrm>
            <a:off x="1066800" y="100584"/>
            <a:ext cx="7391400" cy="813816"/>
          </a:xfrm>
        </p:spPr>
        <p:txBody>
          <a:bodyPr/>
          <a:lstStyle/>
          <a:p>
            <a:r>
              <a:rPr lang="en-US" dirty="0"/>
              <a:t>Internet-of-Things Challenge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0" y="983717"/>
            <a:ext cx="9144000" cy="3362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pitchFamily="-110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2126478" y="19515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>
            <a:off x="5031521" y="1996677"/>
            <a:ext cx="5494" cy="382583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H="1">
            <a:off x="7571154" y="1937850"/>
            <a:ext cx="6838" cy="474322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11749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6551309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7447372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83434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>
            <a:off x="2070994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2967057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3863120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4759183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>
            <a:off x="5655246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33"/>
          <p:cNvSpPr>
            <a:spLocks noChangeArrowheads="1"/>
          </p:cNvSpPr>
          <p:nvPr/>
        </p:nvSpPr>
        <p:spPr bwMode="auto">
          <a:xfrm>
            <a:off x="267856" y="2262297"/>
            <a:ext cx="8623443" cy="2831178"/>
          </a:xfrm>
          <a:prstGeom prst="rect">
            <a:avLst/>
          </a:prstGeom>
          <a:ln>
            <a:solidFill>
              <a:schemeClr val="accent4"/>
            </a:solidFill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216" tIns="45609" rIns="91216" bIns="45609" anchor="ctr"/>
          <a:lstStyle/>
          <a:p>
            <a:pPr algn="ctr" defTabSz="456082">
              <a:defRPr/>
            </a:pPr>
            <a:endParaRPr lang="en-US" sz="1200" b="1" dirty="0">
              <a:solidFill>
                <a:srgbClr val="000000"/>
              </a:solidFill>
              <a:latin typeface="Arial"/>
              <a:ea typeface="ＭＳ Ｐゴシック" pitchFamily="48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820877" y="983274"/>
            <a:ext cx="1524000" cy="261598"/>
          </a:xfrm>
          <a:prstGeom prst="rect">
            <a:avLst/>
          </a:prstGeom>
          <a:noFill/>
        </p:spPr>
        <p:txBody>
          <a:bodyPr lIns="91216" tIns="45609" rIns="91216" bIns="45609">
            <a:spAutoFit/>
          </a:bodyPr>
          <a:lstStyle/>
          <a:p>
            <a:pPr algn="ctr" defTabSz="456082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Elderly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447800" y="981685"/>
            <a:ext cx="1371600" cy="261598"/>
          </a:xfrm>
          <a:prstGeom prst="rect">
            <a:avLst/>
          </a:prstGeom>
          <a:noFill/>
        </p:spPr>
        <p:txBody>
          <a:bodyPr wrap="square" lIns="91216" tIns="45609" rIns="91216" bIns="45609">
            <a:spAutoFit/>
          </a:bodyPr>
          <a:lstStyle/>
          <a:p>
            <a:pPr algn="ctr" defTabSz="456082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Kids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495800" y="981685"/>
            <a:ext cx="1143000" cy="261598"/>
          </a:xfrm>
          <a:prstGeom prst="rect">
            <a:avLst/>
          </a:prstGeom>
          <a:noFill/>
        </p:spPr>
        <p:txBody>
          <a:bodyPr wrap="square" lIns="91216" tIns="45609" rIns="91216" bIns="45609">
            <a:spAutoFit/>
          </a:bodyPr>
          <a:lstStyle/>
          <a:p>
            <a:pPr algn="ctr" defTabSz="456082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Adults</a:t>
            </a:r>
          </a:p>
        </p:txBody>
      </p:sp>
      <p:sp>
        <p:nvSpPr>
          <p:cNvPr id="117" name="TextBox 39"/>
          <p:cNvSpPr txBox="1">
            <a:spLocks noChangeArrowheads="1"/>
          </p:cNvSpPr>
          <p:nvPr/>
        </p:nvSpPr>
        <p:spPr bwMode="auto">
          <a:xfrm>
            <a:off x="127000" y="1364811"/>
            <a:ext cx="1289188" cy="58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82"/>
            <a:r>
              <a:rPr lang="en-US" sz="1600" b="1" dirty="0" smtClean="0">
                <a:solidFill>
                  <a:srgbClr val="800040"/>
                </a:solidFill>
                <a:latin typeface="Arial"/>
                <a:cs typeface="Arial"/>
              </a:rPr>
              <a:t>Humans</a:t>
            </a:r>
          </a:p>
          <a:p>
            <a:pPr defTabSz="456082"/>
            <a:r>
              <a:rPr lang="en-US" sz="1200" b="1" dirty="0" smtClean="0">
                <a:solidFill>
                  <a:srgbClr val="800040"/>
                </a:solidFill>
                <a:latin typeface="Arial"/>
                <a:cs typeface="Arial"/>
              </a:rPr>
              <a:t>(deciders</a:t>
            </a:r>
            <a:r>
              <a:rPr lang="en-US" sz="1600" b="1" dirty="0" smtClean="0">
                <a:solidFill>
                  <a:srgbClr val="800040"/>
                </a:solidFill>
                <a:latin typeface="Arial"/>
                <a:cs typeface="Arial"/>
              </a:rPr>
              <a:t>)</a:t>
            </a:r>
            <a:endParaRPr lang="en-US" sz="1600" b="1" dirty="0">
              <a:solidFill>
                <a:srgbClr val="800040"/>
              </a:solidFill>
              <a:latin typeface="Arial"/>
              <a:cs typeface="Arial"/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7022328" y="5884578"/>
            <a:ext cx="863465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Classroom</a:t>
            </a:r>
          </a:p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Tablets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3774874" y="5781855"/>
            <a:ext cx="184214" cy="24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3579751" y="5875403"/>
            <a:ext cx="825477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Commuter</a:t>
            </a:r>
          </a:p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7905254" y="5884578"/>
            <a:ext cx="823411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Fitness</a:t>
            </a:r>
          </a:p>
          <a:p>
            <a:pPr algn="ctr" defTabSz="456082"/>
            <a:r>
              <a:rPr lang="en-US" b="1" dirty="0" err="1" smtClean="0">
                <a:solidFill>
                  <a:srgbClr val="008000"/>
                </a:solidFill>
              </a:rPr>
              <a:t>Wearables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828013" y="5874884"/>
            <a:ext cx="697049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Security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3" name="TextBox 39"/>
          <p:cNvSpPr txBox="1">
            <a:spLocks noChangeArrowheads="1"/>
          </p:cNvSpPr>
          <p:nvPr/>
        </p:nvSpPr>
        <p:spPr bwMode="auto">
          <a:xfrm>
            <a:off x="127000" y="5258664"/>
            <a:ext cx="1387824" cy="52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82"/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Things</a:t>
            </a:r>
          </a:p>
          <a:p>
            <a:pPr defTabSz="456082"/>
            <a:r>
              <a:rPr lang="en-US" sz="1200" b="1" dirty="0" smtClean="0">
                <a:solidFill>
                  <a:srgbClr val="008000"/>
                </a:solidFill>
                <a:latin typeface="Arial"/>
                <a:cs typeface="Arial"/>
              </a:rPr>
              <a:t>(providers)</a:t>
            </a:r>
            <a:endParaRPr lang="en-US" sz="12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124" name="Text Box 8"/>
          <p:cNvSpPr txBox="1">
            <a:spLocks noChangeArrowheads="1"/>
          </p:cNvSpPr>
          <p:nvPr/>
        </p:nvSpPr>
        <p:spPr bwMode="auto">
          <a:xfrm>
            <a:off x="6124307" y="5884578"/>
            <a:ext cx="1026911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Student</a:t>
            </a:r>
          </a:p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Smartphones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5" name="Text Box 8"/>
          <p:cNvSpPr txBox="1">
            <a:spLocks noChangeArrowheads="1"/>
          </p:cNvSpPr>
          <p:nvPr/>
        </p:nvSpPr>
        <p:spPr bwMode="auto">
          <a:xfrm>
            <a:off x="2572522" y="5874884"/>
            <a:ext cx="697049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Usage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6" name="Text Box 8"/>
          <p:cNvSpPr txBox="1">
            <a:spLocks noChangeArrowheads="1"/>
          </p:cNvSpPr>
          <p:nvPr/>
        </p:nvSpPr>
        <p:spPr bwMode="auto">
          <a:xfrm>
            <a:off x="1573575" y="5874884"/>
            <a:ext cx="967994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Environment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927886" y="5373077"/>
            <a:ext cx="187049" cy="308028"/>
          </a:xfrm>
          <a:prstGeom prst="rect">
            <a:avLst/>
          </a:prstGeom>
          <a:noFill/>
        </p:spPr>
        <p:txBody>
          <a:bodyPr wrap="none" lIns="91216" tIns="45609" rIns="91216" bIns="45609" rtlCol="0">
            <a:spAutoFit/>
          </a:bodyPr>
          <a:lstStyle/>
          <a:p>
            <a:pPr algn="ctr" defTabSz="456082"/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Rectangle 4"/>
          <p:cNvSpPr>
            <a:spLocks noChangeArrowheads="1"/>
          </p:cNvSpPr>
          <p:nvPr/>
        </p:nvSpPr>
        <p:spPr bwMode="auto">
          <a:xfrm>
            <a:off x="545471" y="2444071"/>
            <a:ext cx="8154664" cy="2277636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lIns="91162" tIns="45583" rIns="91162" bIns="45583" anchor="ctr"/>
          <a:lstStyle/>
          <a:p>
            <a:pPr defTabSz="911625"/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9" name="Freeform 47"/>
          <p:cNvSpPr>
            <a:spLocks/>
          </p:cNvSpPr>
          <p:nvPr/>
        </p:nvSpPr>
        <p:spPr bwMode="auto">
          <a:xfrm>
            <a:off x="555571" y="2444069"/>
            <a:ext cx="7290022" cy="2063910"/>
          </a:xfrm>
          <a:custGeom>
            <a:avLst/>
            <a:gdLst>
              <a:gd name="connsiteX0" fmla="*/ 0 w 10000"/>
              <a:gd name="connsiteY0" fmla="*/ 10000 h 10000"/>
              <a:gd name="connsiteX1" fmla="*/ 6650 w 10000"/>
              <a:gd name="connsiteY1" fmla="*/ 6272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6650 w 10000"/>
              <a:gd name="connsiteY1" fmla="*/ 6272 h 10000"/>
              <a:gd name="connsiteX2" fmla="*/ 10000 w 10000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109" y="9553"/>
                  <a:pt x="4984" y="7936"/>
                  <a:pt x="6650" y="6272"/>
                </a:cubicBezTo>
                <a:cubicBezTo>
                  <a:pt x="8316" y="4608"/>
                  <a:pt x="9303" y="1525"/>
                  <a:pt x="10000" y="0"/>
                </a:cubicBezTo>
              </a:path>
            </a:pathLst>
          </a:custGeom>
          <a:noFill/>
          <a:ln w="76320">
            <a:solidFill>
              <a:srgbClr val="008000"/>
            </a:solidFill>
            <a:round/>
            <a:headEnd/>
            <a:tailEnd type="triangle" w="med" len="lg"/>
          </a:ln>
          <a:effectLst>
            <a:outerShdw dist="17819" dir="2700000" algn="ctr" rotWithShape="0">
              <a:srgbClr val="FFFFFF"/>
            </a:outerShdw>
          </a:effectLst>
        </p:spPr>
        <p:txBody>
          <a:bodyPr wrap="none" lIns="91162" tIns="45583" rIns="91162" bIns="45583" anchor="ctr"/>
          <a:lstStyle/>
          <a:p>
            <a:pPr defTabSz="911625"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0" name="Freeform 47"/>
          <p:cNvSpPr>
            <a:spLocks/>
          </p:cNvSpPr>
          <p:nvPr/>
        </p:nvSpPr>
        <p:spPr bwMode="auto">
          <a:xfrm>
            <a:off x="555575" y="4491046"/>
            <a:ext cx="7290022" cy="152144"/>
          </a:xfrm>
          <a:custGeom>
            <a:avLst/>
            <a:gdLst>
              <a:gd name="connsiteX0" fmla="*/ 0 w 10000"/>
              <a:gd name="connsiteY0" fmla="*/ 10000 h 10000"/>
              <a:gd name="connsiteX1" fmla="*/ 6650 w 10000"/>
              <a:gd name="connsiteY1" fmla="*/ 6272 h 10000"/>
              <a:gd name="connsiteX2" fmla="*/ 10000 w 10000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109" y="9553"/>
                  <a:pt x="4983" y="7937"/>
                  <a:pt x="6650" y="6272"/>
                </a:cubicBezTo>
                <a:cubicBezTo>
                  <a:pt x="8316" y="4608"/>
                  <a:pt x="9303" y="1525"/>
                  <a:pt x="10000" y="0"/>
                </a:cubicBezTo>
              </a:path>
            </a:pathLst>
          </a:custGeom>
          <a:noFill/>
          <a:ln w="28575" cmpd="sng">
            <a:solidFill>
              <a:srgbClr val="800040"/>
            </a:solidFill>
            <a:round/>
            <a:headEnd/>
            <a:tailEnd type="triangle" w="med" len="lg"/>
          </a:ln>
          <a:effectLst>
            <a:outerShdw dist="17819" dir="2700000" algn="ctr" rotWithShape="0">
              <a:srgbClr val="FFFFFF"/>
            </a:outerShdw>
          </a:effectLst>
        </p:spPr>
        <p:txBody>
          <a:bodyPr wrap="none" lIns="91162" tIns="45583" rIns="91162" bIns="45583" anchor="ctr"/>
          <a:lstStyle/>
          <a:p>
            <a:pPr defTabSz="911625">
              <a:defRPr/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" name="TextBox 39"/>
          <p:cNvSpPr txBox="1">
            <a:spLocks noChangeArrowheads="1"/>
          </p:cNvSpPr>
          <p:nvPr/>
        </p:nvSpPr>
        <p:spPr bwMode="auto">
          <a:xfrm>
            <a:off x="5972836" y="2824653"/>
            <a:ext cx="12574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62" tIns="45583" rIns="91162" bIns="45583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5815"/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Things</a:t>
            </a:r>
            <a:endParaRPr lang="en-US" sz="16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132" name="TextBox 39"/>
          <p:cNvSpPr txBox="1">
            <a:spLocks noChangeArrowheads="1"/>
          </p:cNvSpPr>
          <p:nvPr/>
        </p:nvSpPr>
        <p:spPr bwMode="auto">
          <a:xfrm>
            <a:off x="5894610" y="4245917"/>
            <a:ext cx="16780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62" tIns="45583" rIns="91162" bIns="45583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5815"/>
            <a:r>
              <a:rPr lang="en-US" sz="1600" b="1" dirty="0" smtClean="0">
                <a:solidFill>
                  <a:srgbClr val="800040"/>
                </a:solidFill>
                <a:latin typeface="Arial"/>
                <a:cs typeface="Arial"/>
              </a:rPr>
              <a:t>Humans</a:t>
            </a:r>
            <a:endParaRPr lang="en-US" sz="1600" b="1" dirty="0">
              <a:solidFill>
                <a:srgbClr val="800040"/>
              </a:solidFill>
              <a:latin typeface="Arial"/>
              <a:cs typeface="Arial"/>
            </a:endParaRPr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7559674" y="2819839"/>
            <a:ext cx="0" cy="158200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134" name="Rectangle 133"/>
          <p:cNvSpPr/>
          <p:nvPr/>
        </p:nvSpPr>
        <p:spPr>
          <a:xfrm>
            <a:off x="7660123" y="3392305"/>
            <a:ext cx="633033" cy="369055"/>
          </a:xfrm>
          <a:prstGeom prst="rect">
            <a:avLst/>
          </a:prstGeom>
        </p:spPr>
        <p:txBody>
          <a:bodyPr wrap="none" lIns="91162" tIns="45583" rIns="91162" bIns="45583">
            <a:spAutoFit/>
          </a:bodyPr>
          <a:lstStyle/>
          <a:p>
            <a:pPr algn="ctr" defTabSz="455815"/>
            <a:r>
              <a:rPr lang="en-US" b="1" dirty="0">
                <a:solidFill>
                  <a:srgbClr val="000000"/>
                </a:solidFill>
                <a:latin typeface="Arial"/>
              </a:rPr>
              <a:t>Gap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360692" y="4673961"/>
            <a:ext cx="1301911" cy="307500"/>
          </a:xfrm>
          <a:prstGeom prst="rect">
            <a:avLst/>
          </a:prstGeom>
        </p:spPr>
        <p:txBody>
          <a:bodyPr wrap="none" lIns="91162" tIns="45583" rIns="91162" bIns="45583">
            <a:spAutoFit/>
          </a:bodyPr>
          <a:lstStyle/>
          <a:p>
            <a:pPr defTabSz="455815"/>
            <a:r>
              <a:rPr lang="en-GB" sz="1400" b="1" dirty="0">
                <a:solidFill>
                  <a:srgbClr val="003767"/>
                </a:solidFill>
                <a:latin typeface="Arial"/>
                <a:cs typeface="MS Gothic" charset="0"/>
              </a:rPr>
              <a:t>10 Years Ago</a:t>
            </a:r>
            <a:endParaRPr lang="en-US" sz="1400" dirty="0">
              <a:solidFill>
                <a:srgbClr val="003767"/>
              </a:solidFill>
              <a:latin typeface="Arial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735775" y="4673961"/>
            <a:ext cx="1202061" cy="307500"/>
          </a:xfrm>
          <a:prstGeom prst="rect">
            <a:avLst/>
          </a:prstGeom>
        </p:spPr>
        <p:txBody>
          <a:bodyPr wrap="none" lIns="91162" tIns="45583" rIns="91162" bIns="45583">
            <a:spAutoFit/>
          </a:bodyPr>
          <a:lstStyle/>
          <a:p>
            <a:pPr defTabSz="455815"/>
            <a:r>
              <a:rPr lang="en-GB" sz="1400" b="1" dirty="0">
                <a:solidFill>
                  <a:srgbClr val="003767"/>
                </a:solidFill>
                <a:latin typeface="Arial"/>
                <a:cs typeface="MS Gothic" charset="0"/>
              </a:rPr>
              <a:t>5 Years Ago</a:t>
            </a:r>
            <a:endParaRPr lang="en-US" sz="1400" dirty="0">
              <a:solidFill>
                <a:srgbClr val="003767"/>
              </a:solidFill>
              <a:latin typeface="Arial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5026191" y="4673961"/>
            <a:ext cx="699482" cy="307500"/>
          </a:xfrm>
          <a:prstGeom prst="rect">
            <a:avLst/>
          </a:prstGeom>
        </p:spPr>
        <p:txBody>
          <a:bodyPr wrap="none" lIns="91162" tIns="45583" rIns="91162" bIns="45583">
            <a:spAutoFit/>
          </a:bodyPr>
          <a:lstStyle/>
          <a:p>
            <a:pPr defTabSz="455815"/>
            <a:r>
              <a:rPr lang="en-GB" sz="1400" b="1" dirty="0">
                <a:solidFill>
                  <a:srgbClr val="003767"/>
                </a:solidFill>
                <a:latin typeface="Arial"/>
                <a:cs typeface="MS Gothic" charset="0"/>
              </a:rPr>
              <a:t>Today</a:t>
            </a:r>
            <a:endParaRPr lang="en-US" sz="1400" dirty="0">
              <a:solidFill>
                <a:srgbClr val="003767"/>
              </a:solidFill>
              <a:latin typeface="Arial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7401274" y="4681729"/>
            <a:ext cx="1019282" cy="307500"/>
          </a:xfrm>
          <a:prstGeom prst="rect">
            <a:avLst/>
          </a:prstGeom>
        </p:spPr>
        <p:txBody>
          <a:bodyPr wrap="none" lIns="91162" tIns="45583" rIns="91162" bIns="45583">
            <a:spAutoFit/>
          </a:bodyPr>
          <a:lstStyle/>
          <a:p>
            <a:pPr defTabSz="455815"/>
            <a:r>
              <a:rPr lang="en-GB" sz="1400" b="1" dirty="0">
                <a:solidFill>
                  <a:srgbClr val="003767"/>
                </a:solidFill>
                <a:latin typeface="Arial"/>
                <a:cs typeface="MS Gothic" charset="0"/>
              </a:rPr>
              <a:t>In 5 Years</a:t>
            </a:r>
            <a:endParaRPr lang="en-US" sz="1400" dirty="0">
              <a:solidFill>
                <a:srgbClr val="003767"/>
              </a:solidFill>
              <a:latin typeface="Arial"/>
            </a:endParaRPr>
          </a:p>
        </p:txBody>
      </p:sp>
      <p:pic>
        <p:nvPicPr>
          <p:cNvPr id="140" name="Picture 139" descr="Old-Peo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090" y="1238217"/>
            <a:ext cx="1065734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41" name="Picture 140" descr="adult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7191" y="1238217"/>
            <a:ext cx="1110996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42" name="Picture 141" descr="kids-playing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6096" y="1238217"/>
            <a:ext cx="1233193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43" name="Picture 142" descr="officebuilding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000" y="5230467"/>
            <a:ext cx="1854200" cy="688104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pic>
        <p:nvPicPr>
          <p:cNvPr id="144" name="Picture 143" descr="cars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2693" y="5227491"/>
            <a:ext cx="2301485" cy="685800"/>
          </a:xfrm>
          <a:prstGeom prst="rect">
            <a:avLst/>
          </a:prstGeom>
          <a:ln w="12700" cmpd="sng">
            <a:solidFill>
              <a:schemeClr val="accent6"/>
            </a:solidFill>
          </a:ln>
        </p:spPr>
      </p:pic>
      <p:pic>
        <p:nvPicPr>
          <p:cNvPr id="145" name="Picture 144" descr="Mountain_View_High_School_building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6423767" y="5231974"/>
            <a:ext cx="2059057" cy="680821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sp>
        <p:nvSpPr>
          <p:cNvPr id="146" name="Text Box 8"/>
          <p:cNvSpPr txBox="1">
            <a:spLocks noChangeArrowheads="1"/>
          </p:cNvSpPr>
          <p:nvPr/>
        </p:nvSpPr>
        <p:spPr bwMode="auto">
          <a:xfrm>
            <a:off x="4380317" y="5875403"/>
            <a:ext cx="697550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Work</a:t>
            </a:r>
          </a:p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47" name="Text Box 8"/>
          <p:cNvSpPr txBox="1">
            <a:spLocks noChangeArrowheads="1"/>
          </p:cNvSpPr>
          <p:nvPr/>
        </p:nvSpPr>
        <p:spPr bwMode="auto">
          <a:xfrm>
            <a:off x="5204875" y="5875403"/>
            <a:ext cx="775634" cy="39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16" tIns="45609" rIns="91216" bIns="456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Transport</a:t>
            </a:r>
          </a:p>
          <a:p>
            <a:pPr algn="ctr" defTabSz="456082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65" name="TextBox 39"/>
          <p:cNvSpPr txBox="1">
            <a:spLocks noChangeArrowheads="1"/>
          </p:cNvSpPr>
          <p:nvPr/>
        </p:nvSpPr>
        <p:spPr bwMode="auto">
          <a:xfrm>
            <a:off x="566314" y="2472453"/>
            <a:ext cx="3027786" cy="120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62" tIns="45583" rIns="91162" bIns="45583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5815">
              <a:lnSpc>
                <a:spcPct val="110000"/>
              </a:lnSpc>
            </a:pPr>
            <a:r>
              <a:rPr lang="en-US" sz="1800" b="1" dirty="0">
                <a:solidFill>
                  <a:srgbClr val="008000"/>
                </a:solidFill>
                <a:latin typeface="Arial"/>
                <a:cs typeface="Arial"/>
              </a:rPr>
              <a:t>Rapidly increasing</a:t>
            </a:r>
          </a:p>
          <a:p>
            <a:pPr defTabSz="455815">
              <a:lnSpc>
                <a:spcPct val="110000"/>
              </a:lnSpc>
            </a:pP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- Devices (10</a:t>
            </a:r>
            <a:r>
              <a:rPr lang="en-US" sz="1600" b="1" baseline="30000" dirty="0" smtClean="0">
                <a:solidFill>
                  <a:srgbClr val="008000"/>
                </a:solidFill>
                <a:latin typeface="Arial"/>
                <a:cs typeface="Arial"/>
              </a:rPr>
              <a:t>12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)</a:t>
            </a:r>
            <a:endParaRPr lang="en-US" sz="1600" b="1" dirty="0">
              <a:solidFill>
                <a:srgbClr val="008000"/>
              </a:solidFill>
              <a:latin typeface="Arial"/>
              <a:cs typeface="Arial"/>
            </a:endParaRPr>
          </a:p>
          <a:p>
            <a:pPr defTabSz="455815">
              <a:lnSpc>
                <a:spcPct val="110000"/>
              </a:lnSpc>
            </a:pP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- Diversity (10</a:t>
            </a:r>
            <a:r>
              <a:rPr lang="en-US" sz="1600" b="1" baseline="30000" dirty="0" smtClean="0">
                <a:solidFill>
                  <a:srgbClr val="008000"/>
                </a:solidFill>
                <a:latin typeface="Arial"/>
                <a:cs typeface="Arial"/>
              </a:rPr>
              <a:t>10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)</a:t>
            </a:r>
          </a:p>
          <a:p>
            <a:pPr defTabSz="455815">
              <a:lnSpc>
                <a:spcPct val="110000"/>
              </a:lnSpc>
            </a:pP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- Defenses (10</a:t>
            </a:r>
            <a:r>
              <a:rPr lang="en-US" sz="1600" b="1" baseline="30000" dirty="0" smtClean="0">
                <a:solidFill>
                  <a:srgbClr val="008000"/>
                </a:solidFill>
                <a:latin typeface="Arial"/>
                <a:cs typeface="Arial"/>
              </a:rPr>
              <a:t>8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)</a:t>
            </a:r>
            <a:endParaRPr lang="en-US" sz="16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38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Straight Connector 185"/>
          <p:cNvCxnSpPr/>
          <p:nvPr/>
        </p:nvCxnSpPr>
        <p:spPr bwMode="auto">
          <a:xfrm>
            <a:off x="2133601" y="21039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 bwMode="auto">
          <a:xfrm>
            <a:off x="0" y="983718"/>
            <a:ext cx="9144000" cy="3362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ctr" anchorCtr="0" compatLnSpc="1">
            <a:prstTxWarp prst="textNoShape">
              <a:avLst/>
            </a:prstTxWarp>
          </a:bodyPr>
          <a:lstStyle/>
          <a:p>
            <a:pPr algn="ctr" defTabSz="914293"/>
            <a:endParaRPr lang="en-US" sz="1400" b="1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5025966" y="19515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H="1">
            <a:off x="7613162" y="1937850"/>
            <a:ext cx="6838" cy="474322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11749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6551309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7447372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83434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>
            <a:off x="2070994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2967057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3863120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4759183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>
            <a:off x="5655246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33"/>
          <p:cNvSpPr>
            <a:spLocks noChangeArrowheads="1"/>
          </p:cNvSpPr>
          <p:nvPr/>
        </p:nvSpPr>
        <p:spPr bwMode="auto">
          <a:xfrm>
            <a:off x="267857" y="2262297"/>
            <a:ext cx="8623443" cy="2831178"/>
          </a:xfrm>
          <a:prstGeom prst="rect">
            <a:avLst/>
          </a:prstGeom>
          <a:ln>
            <a:solidFill>
              <a:srgbClr val="4F81BD"/>
            </a:solidFill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205" tIns="45604" rIns="91205" bIns="45604" anchor="ctr"/>
          <a:lstStyle/>
          <a:p>
            <a:pPr algn="ctr" defTabSz="456029">
              <a:defRPr/>
            </a:pPr>
            <a:endParaRPr lang="en-US" sz="1200" b="1" dirty="0">
              <a:solidFill>
                <a:srgbClr val="000000"/>
              </a:solidFill>
              <a:latin typeface="Arial"/>
              <a:ea typeface="ＭＳ Ｐゴシック" pitchFamily="48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820877" y="983274"/>
            <a:ext cx="1524000" cy="261598"/>
          </a:xfrm>
          <a:prstGeom prst="rect">
            <a:avLst/>
          </a:prstGeom>
          <a:noFill/>
        </p:spPr>
        <p:txBody>
          <a:bodyPr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Elderly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447800" y="981685"/>
            <a:ext cx="1371600" cy="261598"/>
          </a:xfrm>
          <a:prstGeom prst="rect">
            <a:avLst/>
          </a:prstGeom>
          <a:noFill/>
        </p:spPr>
        <p:txBody>
          <a:bodyPr wrap="square"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Kids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495800" y="981685"/>
            <a:ext cx="1143000" cy="261598"/>
          </a:xfrm>
          <a:prstGeom prst="rect">
            <a:avLst/>
          </a:prstGeom>
          <a:noFill/>
        </p:spPr>
        <p:txBody>
          <a:bodyPr wrap="square"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Adults</a:t>
            </a:r>
          </a:p>
        </p:txBody>
      </p:sp>
      <p:sp>
        <p:nvSpPr>
          <p:cNvPr id="116" name="Text Box 8"/>
          <p:cNvSpPr txBox="1">
            <a:spLocks noChangeArrowheads="1"/>
          </p:cNvSpPr>
          <p:nvPr/>
        </p:nvSpPr>
        <p:spPr bwMode="auto">
          <a:xfrm>
            <a:off x="7022328" y="5884579"/>
            <a:ext cx="863465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Classroom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Tablets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7" name="Text Box 8"/>
          <p:cNvSpPr txBox="1">
            <a:spLocks noChangeArrowheads="1"/>
          </p:cNvSpPr>
          <p:nvPr/>
        </p:nvSpPr>
        <p:spPr bwMode="auto">
          <a:xfrm>
            <a:off x="3774886" y="5781855"/>
            <a:ext cx="184191" cy="24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3579763" y="5875404"/>
            <a:ext cx="825455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Commuter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7905265" y="5884579"/>
            <a:ext cx="823389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Fitness</a:t>
            </a:r>
          </a:p>
          <a:p>
            <a:pPr algn="ctr" defTabSz="456029"/>
            <a:r>
              <a:rPr lang="en-US" b="1" dirty="0" err="1" smtClean="0">
                <a:solidFill>
                  <a:srgbClr val="008000"/>
                </a:solidFill>
              </a:rPr>
              <a:t>Wearables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828025" y="5874885"/>
            <a:ext cx="697027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Security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6124307" y="5884579"/>
            <a:ext cx="1026911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Student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Smartphones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572534" y="5874885"/>
            <a:ext cx="697027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Usage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1573586" y="5874885"/>
            <a:ext cx="967972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Environment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927886" y="5373077"/>
            <a:ext cx="187049" cy="308028"/>
          </a:xfrm>
          <a:prstGeom prst="rect">
            <a:avLst/>
          </a:prstGeom>
          <a:noFill/>
        </p:spPr>
        <p:txBody>
          <a:bodyPr wrap="none" lIns="91205" tIns="45604" rIns="91205" bIns="45604" rtlCol="0">
            <a:spAutoFit/>
          </a:bodyPr>
          <a:lstStyle/>
          <a:p>
            <a:pPr algn="ctr" defTabSz="456029"/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5" name="Picture 124" descr="Old-Peo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090" y="1238217"/>
            <a:ext cx="1065734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6" name="Picture 125" descr="adult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7191" y="1238217"/>
            <a:ext cx="1110996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7" name="Picture 126" descr="kids-playing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6096" y="1238217"/>
            <a:ext cx="1233193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8" name="Picture 127" descr="officebuilding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000" y="5230468"/>
            <a:ext cx="1854200" cy="688104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pic>
        <p:nvPicPr>
          <p:cNvPr id="129" name="Picture 128" descr="cars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2694" y="5227491"/>
            <a:ext cx="2301485" cy="685800"/>
          </a:xfrm>
          <a:prstGeom prst="rect">
            <a:avLst/>
          </a:prstGeom>
          <a:ln w="12700" cmpd="sng">
            <a:solidFill>
              <a:schemeClr val="accent6"/>
            </a:solidFill>
          </a:ln>
        </p:spPr>
      </p:pic>
      <p:pic>
        <p:nvPicPr>
          <p:cNvPr id="130" name="Picture 129" descr="Mountain_View_High_School_building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6423768" y="5231975"/>
            <a:ext cx="2059057" cy="680821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4380328" y="5875404"/>
            <a:ext cx="697528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Work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5204887" y="5875404"/>
            <a:ext cx="775612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Transport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26077" y="2327798"/>
            <a:ext cx="8248493" cy="2629132"/>
            <a:chOff x="617342" y="2627536"/>
            <a:chExt cx="5474484" cy="1744942"/>
          </a:xfrm>
        </p:grpSpPr>
        <p:grpSp>
          <p:nvGrpSpPr>
            <p:cNvPr id="139" name="Group 138"/>
            <p:cNvGrpSpPr/>
            <p:nvPr/>
          </p:nvGrpSpPr>
          <p:grpSpPr>
            <a:xfrm>
              <a:off x="617342" y="2964859"/>
              <a:ext cx="742794" cy="870771"/>
              <a:chOff x="617342" y="2964859"/>
              <a:chExt cx="742794" cy="870771"/>
            </a:xfrm>
          </p:grpSpPr>
          <p:sp>
            <p:nvSpPr>
              <p:cNvPr id="175" name="AutoShape 50"/>
              <p:cNvSpPr>
                <a:spLocks noChangeArrowheads="1"/>
              </p:cNvSpPr>
              <p:nvPr/>
            </p:nvSpPr>
            <p:spPr bwMode="auto">
              <a:xfrm>
                <a:off x="617342" y="3444095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6" name="AutoShape 50"/>
              <p:cNvSpPr>
                <a:spLocks noChangeArrowheads="1"/>
              </p:cNvSpPr>
              <p:nvPr/>
            </p:nvSpPr>
            <p:spPr bwMode="auto">
              <a:xfrm>
                <a:off x="617342" y="3204478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7" name="AutoShape 50"/>
              <p:cNvSpPr>
                <a:spLocks noChangeArrowheads="1"/>
              </p:cNvSpPr>
              <p:nvPr/>
            </p:nvSpPr>
            <p:spPr bwMode="auto">
              <a:xfrm>
                <a:off x="617342" y="2964859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40" name="Right Arrow 139"/>
            <p:cNvSpPr/>
            <p:nvPr/>
          </p:nvSpPr>
          <p:spPr bwMode="auto">
            <a:xfrm>
              <a:off x="1385003" y="3311914"/>
              <a:ext cx="1035176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6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" name="Cloud 134"/>
            <p:cNvSpPr/>
            <p:nvPr/>
          </p:nvSpPr>
          <p:spPr>
            <a:xfrm>
              <a:off x="4287415" y="2793566"/>
              <a:ext cx="1804411" cy="1130077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chemeClr val="accent4"/>
              </a:solidFill>
            </a:ln>
            <a:effectLst>
              <a:outerShdw blurRad="63500" sx="102000" sy="102000" algn="ctr" rotWithShape="0">
                <a:srgbClr val="72DFD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/>
            <a:lstStyle/>
            <a:p>
              <a:pPr algn="ctr" defTabSz="456029"/>
              <a:endParaRPr lang="en-US" sz="10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475696" y="2939578"/>
              <a:ext cx="1586190" cy="173629"/>
            </a:xfrm>
            <a:prstGeom prst="rect">
              <a:avLst/>
            </a:prstGeom>
            <a:noFill/>
          </p:spPr>
          <p:txBody>
            <a:bodyPr wrap="square" lIns="27432" tIns="27432" rIns="45720" bIns="18288" rtlCol="0">
              <a:spAutoFit/>
            </a:bodyPr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Analytics</a:t>
              </a:r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144494" y="3022640"/>
              <a:ext cx="725085" cy="734753"/>
            </a:xfrm>
            <a:prstGeom prst="rect">
              <a:avLst/>
            </a:prstGeom>
          </p:spPr>
        </p:pic>
        <p:sp>
          <p:nvSpPr>
            <p:cNvPr id="144" name="Rectangle 143"/>
            <p:cNvSpPr/>
            <p:nvPr/>
          </p:nvSpPr>
          <p:spPr bwMode="auto">
            <a:xfrm>
              <a:off x="1235820" y="4159247"/>
              <a:ext cx="4014451" cy="213231"/>
            </a:xfrm>
            <a:prstGeom prst="rect">
              <a:avLst/>
            </a:prstGeom>
            <a:solidFill>
              <a:srgbClr val="003767"/>
            </a:solidFill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Computing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1235820" y="2627536"/>
              <a:ext cx="4014451" cy="16669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Web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73898" y="3396051"/>
              <a:ext cx="594579" cy="1923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>
              <a:spAutoFit/>
            </a:bodyPr>
            <a:lstStyle/>
            <a:p>
              <a:pPr algn="ctr" defTabSz="456029">
                <a:lnSpc>
                  <a:spcPct val="9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Raw Data</a:t>
              </a: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2642363" y="3075997"/>
              <a:ext cx="441032" cy="517018"/>
              <a:chOff x="2642363" y="3075997"/>
              <a:chExt cx="441032" cy="517018"/>
            </a:xfrm>
          </p:grpSpPr>
          <p:sp>
            <p:nvSpPr>
              <p:cNvPr id="172" name="AutoShape 50"/>
              <p:cNvSpPr>
                <a:spLocks noChangeArrowheads="1"/>
              </p:cNvSpPr>
              <p:nvPr/>
            </p:nvSpPr>
            <p:spPr bwMode="auto">
              <a:xfrm>
                <a:off x="2642363" y="3360542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3" name="AutoShape 50"/>
              <p:cNvSpPr>
                <a:spLocks noChangeArrowheads="1"/>
              </p:cNvSpPr>
              <p:nvPr/>
            </p:nvSpPr>
            <p:spPr bwMode="auto">
              <a:xfrm>
                <a:off x="2642363" y="3218270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4" name="AutoShape 50"/>
              <p:cNvSpPr>
                <a:spLocks noChangeArrowheads="1"/>
              </p:cNvSpPr>
              <p:nvPr/>
            </p:nvSpPr>
            <p:spPr bwMode="auto">
              <a:xfrm>
                <a:off x="2642363" y="3075997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248908" y="3075997"/>
              <a:ext cx="441032" cy="517018"/>
              <a:chOff x="3248908" y="3075997"/>
              <a:chExt cx="441032" cy="517018"/>
            </a:xfrm>
          </p:grpSpPr>
          <p:sp>
            <p:nvSpPr>
              <p:cNvPr id="169" name="AutoShape 50"/>
              <p:cNvSpPr>
                <a:spLocks noChangeArrowheads="1"/>
              </p:cNvSpPr>
              <p:nvPr/>
            </p:nvSpPr>
            <p:spPr bwMode="auto">
              <a:xfrm>
                <a:off x="3248908" y="3360542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0" name="AutoShape 50"/>
              <p:cNvSpPr>
                <a:spLocks noChangeArrowheads="1"/>
              </p:cNvSpPr>
              <p:nvPr/>
            </p:nvSpPr>
            <p:spPr bwMode="auto">
              <a:xfrm>
                <a:off x="3248908" y="3218270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1" name="AutoShape 50"/>
              <p:cNvSpPr>
                <a:spLocks noChangeArrowheads="1"/>
              </p:cNvSpPr>
              <p:nvPr/>
            </p:nvSpPr>
            <p:spPr bwMode="auto">
              <a:xfrm>
                <a:off x="3248908" y="3075997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2915621" y="3253778"/>
              <a:ext cx="441032" cy="517018"/>
              <a:chOff x="2915621" y="3253778"/>
              <a:chExt cx="441032" cy="517018"/>
            </a:xfrm>
          </p:grpSpPr>
          <p:sp>
            <p:nvSpPr>
              <p:cNvPr id="166" name="AutoShape 50"/>
              <p:cNvSpPr>
                <a:spLocks noChangeArrowheads="1"/>
              </p:cNvSpPr>
              <p:nvPr/>
            </p:nvSpPr>
            <p:spPr bwMode="auto">
              <a:xfrm>
                <a:off x="2915621" y="3538323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7" name="AutoShape 50"/>
              <p:cNvSpPr>
                <a:spLocks noChangeArrowheads="1"/>
              </p:cNvSpPr>
              <p:nvPr/>
            </p:nvSpPr>
            <p:spPr bwMode="auto">
              <a:xfrm>
                <a:off x="2915621" y="3396051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8" name="AutoShape 50"/>
              <p:cNvSpPr>
                <a:spLocks noChangeArrowheads="1"/>
              </p:cNvSpPr>
              <p:nvPr/>
            </p:nvSpPr>
            <p:spPr bwMode="auto">
              <a:xfrm>
                <a:off x="2915621" y="3253778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0" name="Right Arrow 149"/>
            <p:cNvSpPr/>
            <p:nvPr/>
          </p:nvSpPr>
          <p:spPr bwMode="auto">
            <a:xfrm>
              <a:off x="3852443" y="3478023"/>
              <a:ext cx="719552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6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Right Arrow 150"/>
            <p:cNvSpPr/>
            <p:nvPr/>
          </p:nvSpPr>
          <p:spPr bwMode="auto">
            <a:xfrm rot="10800000">
              <a:off x="3852443" y="2891346"/>
              <a:ext cx="719552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108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235820" y="3960037"/>
              <a:ext cx="4014451" cy="16669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Scheduler</a:t>
              </a:r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4229090" y="4222590"/>
              <a:ext cx="835787" cy="105045"/>
              <a:chOff x="4229090" y="4222590"/>
              <a:chExt cx="835787" cy="105045"/>
            </a:xfrm>
          </p:grpSpPr>
          <p:pic>
            <p:nvPicPr>
              <p:cNvPr id="164" name="Picture 163" descr="coil spring.jpg"/>
              <p:cNvPicPr>
                <a:picLocks noChangeAspect="1"/>
              </p:cNvPicPr>
              <p:nvPr/>
            </p:nvPicPr>
            <p:blipFill rotWithShape="1">
              <a:blip r:embed="rId10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/>
            </p:blipFill>
            <p:spPr>
              <a:xfrm flipH="1">
                <a:off x="4229090" y="4224778"/>
                <a:ext cx="715346" cy="100668"/>
              </a:xfrm>
              <a:prstGeom prst="rect">
                <a:avLst/>
              </a:prstGeom>
            </p:spPr>
          </p:pic>
          <p:sp>
            <p:nvSpPr>
              <p:cNvPr id="165" name="Rectangle 164"/>
              <p:cNvSpPr/>
              <p:nvPr/>
            </p:nvSpPr>
            <p:spPr>
              <a:xfrm flipH="1">
                <a:off x="4970780" y="4222590"/>
                <a:ext cx="94097" cy="105045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1444525" y="4222590"/>
              <a:ext cx="835788" cy="105045"/>
              <a:chOff x="1444525" y="4222590"/>
              <a:chExt cx="835788" cy="105045"/>
            </a:xfrm>
          </p:grpSpPr>
          <p:pic>
            <p:nvPicPr>
              <p:cNvPr id="162" name="Picture 161" descr="coil spring.jpg"/>
              <p:cNvPicPr>
                <a:picLocks noChangeAspect="1"/>
              </p:cNvPicPr>
              <p:nvPr/>
            </p:nvPicPr>
            <p:blipFill rotWithShape="1">
              <a:blip r:embed="rId10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/>
            </p:blipFill>
            <p:spPr>
              <a:xfrm rot="10800000" flipH="1">
                <a:off x="1564966" y="4224779"/>
                <a:ext cx="715347" cy="100668"/>
              </a:xfrm>
              <a:prstGeom prst="rect">
                <a:avLst/>
              </a:prstGeom>
            </p:spPr>
          </p:pic>
          <p:sp>
            <p:nvSpPr>
              <p:cNvPr id="163" name="Rectangle 162"/>
              <p:cNvSpPr/>
              <p:nvPr/>
            </p:nvSpPr>
            <p:spPr>
              <a:xfrm rot="10800000" flipH="1">
                <a:off x="1444525" y="4222590"/>
                <a:ext cx="94097" cy="10504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5" name="Rounded Rectangle 154"/>
            <p:cNvSpPr/>
            <p:nvPr/>
          </p:nvSpPr>
          <p:spPr>
            <a:xfrm>
              <a:off x="1419355" y="2827135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Ingest &amp; Enrichment</a:t>
              </a: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476758" y="2870302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Ingest &amp; Enrichment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534161" y="2911240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Ingest</a:t>
              </a: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1864938" y="3239344"/>
              <a:ext cx="0" cy="268243"/>
            </a:xfrm>
            <a:prstGeom prst="line">
              <a:avLst/>
            </a:prstGeom>
            <a:ln w="12700" cap="rnd"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Can 158"/>
            <p:cNvSpPr/>
            <p:nvPr/>
          </p:nvSpPr>
          <p:spPr bwMode="auto">
            <a:xfrm>
              <a:off x="2435525" y="2840619"/>
              <a:ext cx="1401257" cy="1060264"/>
            </a:xfrm>
            <a:prstGeom prst="can">
              <a:avLst/>
            </a:prstGeom>
            <a:solidFill>
              <a:schemeClr val="bg1">
                <a:lumMod val="7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2051"/>
              <a:endParaRPr lang="en-US" sz="14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384031" y="2857334"/>
              <a:ext cx="1552202" cy="2042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>
              <a:spAutoFit/>
            </a:bodyPr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Databases</a:t>
              </a:r>
            </a:p>
          </p:txBody>
        </p:sp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619411" y="3162300"/>
              <a:ext cx="520700" cy="533400"/>
            </a:xfrm>
            <a:prstGeom prst="rect">
              <a:avLst/>
            </a:prstGeom>
          </p:spPr>
        </p:pic>
      </p:grpSp>
      <p:sp>
        <p:nvSpPr>
          <p:cNvPr id="184" name="TextBox 39"/>
          <p:cNvSpPr txBox="1">
            <a:spLocks noChangeArrowheads="1"/>
          </p:cNvSpPr>
          <p:nvPr/>
        </p:nvSpPr>
        <p:spPr bwMode="auto">
          <a:xfrm>
            <a:off x="5430" y="1275912"/>
            <a:ext cx="1289188" cy="58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29"/>
            <a:r>
              <a:rPr lang="en-US" sz="1600" b="1" dirty="0">
                <a:solidFill>
                  <a:srgbClr val="800040"/>
                </a:solidFill>
                <a:latin typeface="Arial"/>
                <a:cs typeface="Arial"/>
              </a:rPr>
              <a:t>Humans</a:t>
            </a:r>
          </a:p>
          <a:p>
            <a:pPr defTabSz="456029"/>
            <a:r>
              <a:rPr lang="en-US" sz="1200" b="1" dirty="0">
                <a:solidFill>
                  <a:srgbClr val="800040"/>
                </a:solidFill>
                <a:latin typeface="Arial"/>
                <a:cs typeface="Arial"/>
              </a:rPr>
              <a:t>(deciders</a:t>
            </a:r>
            <a:r>
              <a:rPr lang="en-US" sz="1600" b="1" dirty="0">
                <a:solidFill>
                  <a:srgbClr val="80004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85" name="TextBox 39"/>
          <p:cNvSpPr txBox="1">
            <a:spLocks noChangeArrowheads="1"/>
          </p:cNvSpPr>
          <p:nvPr/>
        </p:nvSpPr>
        <p:spPr bwMode="auto">
          <a:xfrm>
            <a:off x="5430" y="5195164"/>
            <a:ext cx="1387824" cy="52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29"/>
            <a:r>
              <a:rPr lang="en-US" sz="1600" b="1" dirty="0">
                <a:solidFill>
                  <a:srgbClr val="008000"/>
                </a:solidFill>
                <a:latin typeface="Arial"/>
                <a:cs typeface="Arial"/>
              </a:rPr>
              <a:t>Things</a:t>
            </a:r>
          </a:p>
          <a:p>
            <a:pPr defTabSz="456029"/>
            <a:r>
              <a:rPr lang="en-US" sz="1200" b="1" dirty="0">
                <a:solidFill>
                  <a:srgbClr val="008000"/>
                </a:solidFill>
                <a:latin typeface="Arial"/>
                <a:cs typeface="Arial"/>
              </a:rPr>
              <a:t>(providers)</a:t>
            </a:r>
          </a:p>
        </p:txBody>
      </p:sp>
      <p:sp>
        <p:nvSpPr>
          <p:cNvPr id="187" name="Title 1"/>
          <p:cNvSpPr>
            <a:spLocks noGrp="1"/>
          </p:cNvSpPr>
          <p:nvPr>
            <p:ph type="title"/>
          </p:nvPr>
        </p:nvSpPr>
        <p:spPr>
          <a:xfrm>
            <a:off x="1066800" y="100584"/>
            <a:ext cx="7391400" cy="813816"/>
          </a:xfrm>
        </p:spPr>
        <p:txBody>
          <a:bodyPr/>
          <a:lstStyle/>
          <a:p>
            <a:r>
              <a:rPr lang="en-US" dirty="0"/>
              <a:t>Internet-of-Things Architecture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46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Straight Connector 185"/>
          <p:cNvCxnSpPr/>
          <p:nvPr/>
        </p:nvCxnSpPr>
        <p:spPr bwMode="auto">
          <a:xfrm>
            <a:off x="2133601" y="21039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 bwMode="auto">
          <a:xfrm>
            <a:off x="0" y="983718"/>
            <a:ext cx="9144000" cy="3362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ctr" anchorCtr="0" compatLnSpc="1">
            <a:prstTxWarp prst="textNoShape">
              <a:avLst/>
            </a:prstTxWarp>
          </a:bodyPr>
          <a:lstStyle/>
          <a:p>
            <a:pPr algn="ctr" defTabSz="914293"/>
            <a:endParaRPr lang="en-US" sz="1400" b="1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5025966" y="19515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H="1">
            <a:off x="7613162" y="1937850"/>
            <a:ext cx="6838" cy="474322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11749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6551309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7447372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83434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>
            <a:off x="2070994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2967057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3863120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4759183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>
            <a:off x="5655246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33"/>
          <p:cNvSpPr>
            <a:spLocks noChangeArrowheads="1"/>
          </p:cNvSpPr>
          <p:nvPr/>
        </p:nvSpPr>
        <p:spPr bwMode="auto">
          <a:xfrm>
            <a:off x="267857" y="2262297"/>
            <a:ext cx="8623443" cy="2831178"/>
          </a:xfrm>
          <a:prstGeom prst="rect">
            <a:avLst/>
          </a:prstGeom>
          <a:ln>
            <a:solidFill>
              <a:srgbClr val="4F81BD"/>
            </a:solidFill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205" tIns="45604" rIns="91205" bIns="45604" anchor="ctr"/>
          <a:lstStyle/>
          <a:p>
            <a:pPr algn="ctr" defTabSz="456029">
              <a:defRPr/>
            </a:pPr>
            <a:endParaRPr lang="en-US" sz="1200" b="1" dirty="0">
              <a:solidFill>
                <a:srgbClr val="000000"/>
              </a:solidFill>
              <a:latin typeface="Arial"/>
              <a:ea typeface="ＭＳ Ｐゴシック" pitchFamily="48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820877" y="983274"/>
            <a:ext cx="1524000" cy="261598"/>
          </a:xfrm>
          <a:prstGeom prst="rect">
            <a:avLst/>
          </a:prstGeom>
          <a:noFill/>
        </p:spPr>
        <p:txBody>
          <a:bodyPr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Elderly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447800" y="981685"/>
            <a:ext cx="1371600" cy="261598"/>
          </a:xfrm>
          <a:prstGeom prst="rect">
            <a:avLst/>
          </a:prstGeom>
          <a:noFill/>
        </p:spPr>
        <p:txBody>
          <a:bodyPr wrap="square"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Kids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495800" y="981685"/>
            <a:ext cx="1143000" cy="261598"/>
          </a:xfrm>
          <a:prstGeom prst="rect">
            <a:avLst/>
          </a:prstGeom>
          <a:noFill/>
        </p:spPr>
        <p:txBody>
          <a:bodyPr wrap="square"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Adults</a:t>
            </a:r>
          </a:p>
        </p:txBody>
      </p:sp>
      <p:sp>
        <p:nvSpPr>
          <p:cNvPr id="116" name="Text Box 8"/>
          <p:cNvSpPr txBox="1">
            <a:spLocks noChangeArrowheads="1"/>
          </p:cNvSpPr>
          <p:nvPr/>
        </p:nvSpPr>
        <p:spPr bwMode="auto">
          <a:xfrm>
            <a:off x="7022328" y="5884579"/>
            <a:ext cx="863465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Classroom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Tablets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7" name="Text Box 8"/>
          <p:cNvSpPr txBox="1">
            <a:spLocks noChangeArrowheads="1"/>
          </p:cNvSpPr>
          <p:nvPr/>
        </p:nvSpPr>
        <p:spPr bwMode="auto">
          <a:xfrm>
            <a:off x="3774886" y="5781855"/>
            <a:ext cx="184191" cy="24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3579763" y="5875404"/>
            <a:ext cx="825455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Commuter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7905265" y="5884579"/>
            <a:ext cx="823389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Fitness</a:t>
            </a:r>
          </a:p>
          <a:p>
            <a:pPr algn="ctr" defTabSz="456029"/>
            <a:r>
              <a:rPr lang="en-US" b="1" dirty="0" err="1" smtClean="0">
                <a:solidFill>
                  <a:srgbClr val="008000"/>
                </a:solidFill>
              </a:rPr>
              <a:t>Wearables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828025" y="5874885"/>
            <a:ext cx="697027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Security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6124307" y="5884579"/>
            <a:ext cx="1026911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Student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Smartphones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572534" y="5874885"/>
            <a:ext cx="697027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Usage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1573586" y="5874885"/>
            <a:ext cx="967972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Environment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927886" y="5373077"/>
            <a:ext cx="187049" cy="308028"/>
          </a:xfrm>
          <a:prstGeom prst="rect">
            <a:avLst/>
          </a:prstGeom>
          <a:noFill/>
        </p:spPr>
        <p:txBody>
          <a:bodyPr wrap="none" lIns="91205" tIns="45604" rIns="91205" bIns="45604" rtlCol="0">
            <a:spAutoFit/>
          </a:bodyPr>
          <a:lstStyle/>
          <a:p>
            <a:pPr algn="ctr" defTabSz="456029"/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5" name="Picture 124" descr="Old-Peo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090" y="1238217"/>
            <a:ext cx="1065734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6" name="Picture 125" descr="adult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7191" y="1238217"/>
            <a:ext cx="1110996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7" name="Picture 126" descr="kids-playing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6096" y="1238217"/>
            <a:ext cx="1233193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8" name="Picture 127" descr="officebuilding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000" y="5230468"/>
            <a:ext cx="1854200" cy="688104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pic>
        <p:nvPicPr>
          <p:cNvPr id="129" name="Picture 128" descr="cars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2694" y="5227491"/>
            <a:ext cx="2301485" cy="685800"/>
          </a:xfrm>
          <a:prstGeom prst="rect">
            <a:avLst/>
          </a:prstGeom>
          <a:ln w="12700" cmpd="sng">
            <a:solidFill>
              <a:schemeClr val="accent6"/>
            </a:solidFill>
          </a:ln>
        </p:spPr>
      </p:pic>
      <p:pic>
        <p:nvPicPr>
          <p:cNvPr id="130" name="Picture 129" descr="Mountain_View_High_School_building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6423768" y="5231975"/>
            <a:ext cx="2059057" cy="680821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4380328" y="5875404"/>
            <a:ext cx="697528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Work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5204887" y="5875404"/>
            <a:ext cx="775612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Transport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26077" y="2327798"/>
            <a:ext cx="8248493" cy="2629132"/>
            <a:chOff x="617342" y="2627536"/>
            <a:chExt cx="5474484" cy="1744942"/>
          </a:xfrm>
        </p:grpSpPr>
        <p:grpSp>
          <p:nvGrpSpPr>
            <p:cNvPr id="139" name="Group 138"/>
            <p:cNvGrpSpPr/>
            <p:nvPr/>
          </p:nvGrpSpPr>
          <p:grpSpPr>
            <a:xfrm>
              <a:off x="617342" y="2964859"/>
              <a:ext cx="742794" cy="870771"/>
              <a:chOff x="617342" y="2964859"/>
              <a:chExt cx="742794" cy="870771"/>
            </a:xfrm>
          </p:grpSpPr>
          <p:sp>
            <p:nvSpPr>
              <p:cNvPr id="175" name="AutoShape 50"/>
              <p:cNvSpPr>
                <a:spLocks noChangeArrowheads="1"/>
              </p:cNvSpPr>
              <p:nvPr/>
            </p:nvSpPr>
            <p:spPr bwMode="auto">
              <a:xfrm>
                <a:off x="617342" y="3444095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6" name="AutoShape 50"/>
              <p:cNvSpPr>
                <a:spLocks noChangeArrowheads="1"/>
              </p:cNvSpPr>
              <p:nvPr/>
            </p:nvSpPr>
            <p:spPr bwMode="auto">
              <a:xfrm>
                <a:off x="617342" y="3204478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7" name="AutoShape 50"/>
              <p:cNvSpPr>
                <a:spLocks noChangeArrowheads="1"/>
              </p:cNvSpPr>
              <p:nvPr/>
            </p:nvSpPr>
            <p:spPr bwMode="auto">
              <a:xfrm>
                <a:off x="617342" y="2964859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40" name="Right Arrow 139"/>
            <p:cNvSpPr/>
            <p:nvPr/>
          </p:nvSpPr>
          <p:spPr bwMode="auto">
            <a:xfrm>
              <a:off x="1385003" y="3311914"/>
              <a:ext cx="1035176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6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" name="Cloud 134"/>
            <p:cNvSpPr/>
            <p:nvPr/>
          </p:nvSpPr>
          <p:spPr>
            <a:xfrm>
              <a:off x="4287415" y="2793566"/>
              <a:ext cx="1804411" cy="1130077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chemeClr val="accent4"/>
              </a:solidFill>
            </a:ln>
            <a:effectLst>
              <a:outerShdw blurRad="63500" sx="102000" sy="102000" algn="ctr" rotWithShape="0">
                <a:srgbClr val="72DFD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/>
            <a:lstStyle/>
            <a:p>
              <a:pPr algn="ctr" defTabSz="456029"/>
              <a:endParaRPr lang="en-US" sz="10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475696" y="2939578"/>
              <a:ext cx="1586190" cy="173629"/>
            </a:xfrm>
            <a:prstGeom prst="rect">
              <a:avLst/>
            </a:prstGeom>
            <a:noFill/>
          </p:spPr>
          <p:txBody>
            <a:bodyPr wrap="square" lIns="27432" tIns="27432" rIns="45720" bIns="18288" rtlCol="0">
              <a:spAutoFit/>
            </a:bodyPr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Analytics</a:t>
              </a:r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144494" y="3022640"/>
              <a:ext cx="725085" cy="734753"/>
            </a:xfrm>
            <a:prstGeom prst="rect">
              <a:avLst/>
            </a:prstGeom>
          </p:spPr>
        </p:pic>
        <p:sp>
          <p:nvSpPr>
            <p:cNvPr id="144" name="Rectangle 143"/>
            <p:cNvSpPr/>
            <p:nvPr/>
          </p:nvSpPr>
          <p:spPr bwMode="auto">
            <a:xfrm>
              <a:off x="1235820" y="4159247"/>
              <a:ext cx="4014451" cy="213231"/>
            </a:xfrm>
            <a:prstGeom prst="rect">
              <a:avLst/>
            </a:prstGeom>
            <a:solidFill>
              <a:srgbClr val="003767"/>
            </a:solidFill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Computing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1235820" y="2627536"/>
              <a:ext cx="4014451" cy="16669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Web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73898" y="3396051"/>
              <a:ext cx="594579" cy="1923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>
              <a:spAutoFit/>
            </a:bodyPr>
            <a:lstStyle/>
            <a:p>
              <a:pPr algn="ctr" defTabSz="456029">
                <a:lnSpc>
                  <a:spcPct val="9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Raw Data</a:t>
              </a: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2642363" y="3075997"/>
              <a:ext cx="441032" cy="517018"/>
              <a:chOff x="2642363" y="3075997"/>
              <a:chExt cx="441032" cy="517018"/>
            </a:xfrm>
          </p:grpSpPr>
          <p:sp>
            <p:nvSpPr>
              <p:cNvPr id="172" name="AutoShape 50"/>
              <p:cNvSpPr>
                <a:spLocks noChangeArrowheads="1"/>
              </p:cNvSpPr>
              <p:nvPr/>
            </p:nvSpPr>
            <p:spPr bwMode="auto">
              <a:xfrm>
                <a:off x="2642363" y="3360542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3" name="AutoShape 50"/>
              <p:cNvSpPr>
                <a:spLocks noChangeArrowheads="1"/>
              </p:cNvSpPr>
              <p:nvPr/>
            </p:nvSpPr>
            <p:spPr bwMode="auto">
              <a:xfrm>
                <a:off x="2642363" y="3218270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4" name="AutoShape 50"/>
              <p:cNvSpPr>
                <a:spLocks noChangeArrowheads="1"/>
              </p:cNvSpPr>
              <p:nvPr/>
            </p:nvSpPr>
            <p:spPr bwMode="auto">
              <a:xfrm>
                <a:off x="2642363" y="3075997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248908" y="3075997"/>
              <a:ext cx="441032" cy="517018"/>
              <a:chOff x="3248908" y="3075997"/>
              <a:chExt cx="441032" cy="517018"/>
            </a:xfrm>
          </p:grpSpPr>
          <p:sp>
            <p:nvSpPr>
              <p:cNvPr id="169" name="AutoShape 50"/>
              <p:cNvSpPr>
                <a:spLocks noChangeArrowheads="1"/>
              </p:cNvSpPr>
              <p:nvPr/>
            </p:nvSpPr>
            <p:spPr bwMode="auto">
              <a:xfrm>
                <a:off x="3248908" y="3360542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0" name="AutoShape 50"/>
              <p:cNvSpPr>
                <a:spLocks noChangeArrowheads="1"/>
              </p:cNvSpPr>
              <p:nvPr/>
            </p:nvSpPr>
            <p:spPr bwMode="auto">
              <a:xfrm>
                <a:off x="3248908" y="3218270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1" name="AutoShape 50"/>
              <p:cNvSpPr>
                <a:spLocks noChangeArrowheads="1"/>
              </p:cNvSpPr>
              <p:nvPr/>
            </p:nvSpPr>
            <p:spPr bwMode="auto">
              <a:xfrm>
                <a:off x="3248908" y="3075997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2915621" y="3253778"/>
              <a:ext cx="441032" cy="517018"/>
              <a:chOff x="2915621" y="3253778"/>
              <a:chExt cx="441032" cy="517018"/>
            </a:xfrm>
          </p:grpSpPr>
          <p:sp>
            <p:nvSpPr>
              <p:cNvPr id="166" name="AutoShape 50"/>
              <p:cNvSpPr>
                <a:spLocks noChangeArrowheads="1"/>
              </p:cNvSpPr>
              <p:nvPr/>
            </p:nvSpPr>
            <p:spPr bwMode="auto">
              <a:xfrm>
                <a:off x="2915621" y="3538323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7" name="AutoShape 50"/>
              <p:cNvSpPr>
                <a:spLocks noChangeArrowheads="1"/>
              </p:cNvSpPr>
              <p:nvPr/>
            </p:nvSpPr>
            <p:spPr bwMode="auto">
              <a:xfrm>
                <a:off x="2915621" y="3396051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8" name="AutoShape 50"/>
              <p:cNvSpPr>
                <a:spLocks noChangeArrowheads="1"/>
              </p:cNvSpPr>
              <p:nvPr/>
            </p:nvSpPr>
            <p:spPr bwMode="auto">
              <a:xfrm>
                <a:off x="2915621" y="3253778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0" name="Right Arrow 149"/>
            <p:cNvSpPr/>
            <p:nvPr/>
          </p:nvSpPr>
          <p:spPr bwMode="auto">
            <a:xfrm>
              <a:off x="3852443" y="3478023"/>
              <a:ext cx="719552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6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Right Arrow 150"/>
            <p:cNvSpPr/>
            <p:nvPr/>
          </p:nvSpPr>
          <p:spPr bwMode="auto">
            <a:xfrm rot="10800000">
              <a:off x="3852443" y="2891346"/>
              <a:ext cx="719552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108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235820" y="3960037"/>
              <a:ext cx="4014451" cy="16669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Scheduler</a:t>
              </a:r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4229090" y="4222590"/>
              <a:ext cx="835787" cy="105045"/>
              <a:chOff x="4229090" y="4222590"/>
              <a:chExt cx="835787" cy="105045"/>
            </a:xfrm>
          </p:grpSpPr>
          <p:pic>
            <p:nvPicPr>
              <p:cNvPr id="164" name="Picture 163" descr="coil spring.jpg"/>
              <p:cNvPicPr>
                <a:picLocks noChangeAspect="1"/>
              </p:cNvPicPr>
              <p:nvPr/>
            </p:nvPicPr>
            <p:blipFill rotWithShape="1">
              <a:blip r:embed="rId10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/>
            </p:blipFill>
            <p:spPr>
              <a:xfrm flipH="1">
                <a:off x="4229090" y="4224778"/>
                <a:ext cx="715346" cy="100668"/>
              </a:xfrm>
              <a:prstGeom prst="rect">
                <a:avLst/>
              </a:prstGeom>
            </p:spPr>
          </p:pic>
          <p:sp>
            <p:nvSpPr>
              <p:cNvPr id="165" name="Rectangle 164"/>
              <p:cNvSpPr/>
              <p:nvPr/>
            </p:nvSpPr>
            <p:spPr>
              <a:xfrm flipH="1">
                <a:off x="4970780" y="4222590"/>
                <a:ext cx="94097" cy="105045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1444525" y="4222590"/>
              <a:ext cx="835788" cy="105045"/>
              <a:chOff x="1444525" y="4222590"/>
              <a:chExt cx="835788" cy="105045"/>
            </a:xfrm>
          </p:grpSpPr>
          <p:pic>
            <p:nvPicPr>
              <p:cNvPr id="162" name="Picture 161" descr="coil spring.jpg"/>
              <p:cNvPicPr>
                <a:picLocks noChangeAspect="1"/>
              </p:cNvPicPr>
              <p:nvPr/>
            </p:nvPicPr>
            <p:blipFill rotWithShape="1">
              <a:blip r:embed="rId10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/>
            </p:blipFill>
            <p:spPr>
              <a:xfrm rot="10800000" flipH="1">
                <a:off x="1564966" y="4224779"/>
                <a:ext cx="715347" cy="100668"/>
              </a:xfrm>
              <a:prstGeom prst="rect">
                <a:avLst/>
              </a:prstGeom>
            </p:spPr>
          </p:pic>
          <p:sp>
            <p:nvSpPr>
              <p:cNvPr id="163" name="Rectangle 162"/>
              <p:cNvSpPr/>
              <p:nvPr/>
            </p:nvSpPr>
            <p:spPr>
              <a:xfrm rot="10800000" flipH="1">
                <a:off x="1444525" y="4222590"/>
                <a:ext cx="94097" cy="10504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5" name="Rounded Rectangle 154"/>
            <p:cNvSpPr/>
            <p:nvPr/>
          </p:nvSpPr>
          <p:spPr>
            <a:xfrm>
              <a:off x="1419355" y="2827135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Ingest &amp; Enrichment</a:t>
              </a: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476758" y="2870302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Ingest &amp; Enrichment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534161" y="2911240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Ingest</a:t>
              </a: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1864938" y="3239344"/>
              <a:ext cx="0" cy="268243"/>
            </a:xfrm>
            <a:prstGeom prst="line">
              <a:avLst/>
            </a:prstGeom>
            <a:ln w="12700" cap="rnd"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Can 158"/>
            <p:cNvSpPr/>
            <p:nvPr/>
          </p:nvSpPr>
          <p:spPr bwMode="auto">
            <a:xfrm>
              <a:off x="2435525" y="2840619"/>
              <a:ext cx="1401257" cy="1060264"/>
            </a:xfrm>
            <a:prstGeom prst="can">
              <a:avLst/>
            </a:prstGeom>
            <a:solidFill>
              <a:schemeClr val="bg1">
                <a:lumMod val="7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2051"/>
              <a:endParaRPr lang="en-US" sz="14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384031" y="2857334"/>
              <a:ext cx="1552202" cy="2042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>
              <a:spAutoFit/>
            </a:bodyPr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Databases</a:t>
              </a:r>
            </a:p>
          </p:txBody>
        </p:sp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619411" y="3162300"/>
              <a:ext cx="520700" cy="533400"/>
            </a:xfrm>
            <a:prstGeom prst="rect">
              <a:avLst/>
            </a:prstGeom>
          </p:spPr>
        </p:pic>
      </p:grpSp>
      <p:sp>
        <p:nvSpPr>
          <p:cNvPr id="184" name="TextBox 39"/>
          <p:cNvSpPr txBox="1">
            <a:spLocks noChangeArrowheads="1"/>
          </p:cNvSpPr>
          <p:nvPr/>
        </p:nvSpPr>
        <p:spPr bwMode="auto">
          <a:xfrm>
            <a:off x="5430" y="1275912"/>
            <a:ext cx="1289188" cy="58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29"/>
            <a:r>
              <a:rPr lang="en-US" sz="1600" b="1" dirty="0">
                <a:solidFill>
                  <a:srgbClr val="800040"/>
                </a:solidFill>
                <a:latin typeface="Arial"/>
                <a:cs typeface="Arial"/>
              </a:rPr>
              <a:t>Humans</a:t>
            </a:r>
          </a:p>
          <a:p>
            <a:pPr defTabSz="456029"/>
            <a:r>
              <a:rPr lang="en-US" sz="1200" b="1" dirty="0">
                <a:solidFill>
                  <a:srgbClr val="800040"/>
                </a:solidFill>
                <a:latin typeface="Arial"/>
                <a:cs typeface="Arial"/>
              </a:rPr>
              <a:t>(deciders</a:t>
            </a:r>
            <a:r>
              <a:rPr lang="en-US" sz="1600" b="1" dirty="0">
                <a:solidFill>
                  <a:srgbClr val="80004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85" name="TextBox 39"/>
          <p:cNvSpPr txBox="1">
            <a:spLocks noChangeArrowheads="1"/>
          </p:cNvSpPr>
          <p:nvPr/>
        </p:nvSpPr>
        <p:spPr bwMode="auto">
          <a:xfrm>
            <a:off x="5430" y="5195164"/>
            <a:ext cx="1387824" cy="52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29"/>
            <a:r>
              <a:rPr lang="en-US" sz="1600" b="1" dirty="0">
                <a:solidFill>
                  <a:srgbClr val="008000"/>
                </a:solidFill>
                <a:latin typeface="Arial"/>
                <a:cs typeface="Arial"/>
              </a:rPr>
              <a:t>Things</a:t>
            </a:r>
          </a:p>
          <a:p>
            <a:pPr defTabSz="456029"/>
            <a:r>
              <a:rPr lang="en-US" sz="1200" b="1" dirty="0">
                <a:solidFill>
                  <a:srgbClr val="008000"/>
                </a:solidFill>
                <a:latin typeface="Arial"/>
                <a:cs typeface="Arial"/>
              </a:rPr>
              <a:t>(providers)</a:t>
            </a:r>
          </a:p>
        </p:txBody>
      </p:sp>
      <p:sp>
        <p:nvSpPr>
          <p:cNvPr id="187" name="Title 1"/>
          <p:cNvSpPr>
            <a:spLocks noGrp="1"/>
          </p:cNvSpPr>
          <p:nvPr>
            <p:ph type="title"/>
          </p:nvPr>
        </p:nvSpPr>
        <p:spPr>
          <a:xfrm>
            <a:off x="1066800" y="100584"/>
            <a:ext cx="7391400" cy="813816"/>
          </a:xfrm>
        </p:spPr>
        <p:txBody>
          <a:bodyPr/>
          <a:lstStyle/>
          <a:p>
            <a:r>
              <a:rPr lang="en-US" dirty="0" smtClean="0"/>
              <a:t>Internet-of-Things Defense Challenge</a:t>
            </a:r>
            <a:endParaRPr lang="en-US" sz="2400" dirty="0"/>
          </a:p>
        </p:txBody>
      </p:sp>
      <p:sp>
        <p:nvSpPr>
          <p:cNvPr id="79" name="Rectangular Callout 78"/>
          <p:cNvSpPr/>
          <p:nvPr/>
        </p:nvSpPr>
        <p:spPr bwMode="auto">
          <a:xfrm>
            <a:off x="2476830" y="2275084"/>
            <a:ext cx="1415715" cy="428698"/>
          </a:xfrm>
          <a:prstGeom prst="wedgeRectCallout">
            <a:avLst>
              <a:gd name="adj1" fmla="val -44202"/>
              <a:gd name="adj2" fmla="val 135674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</a:rPr>
              <a:t>Remote Code Injection</a:t>
            </a:r>
          </a:p>
        </p:txBody>
      </p:sp>
      <p:sp>
        <p:nvSpPr>
          <p:cNvPr id="80" name="Rectangular Callout 79"/>
          <p:cNvSpPr/>
          <p:nvPr/>
        </p:nvSpPr>
        <p:spPr bwMode="auto">
          <a:xfrm>
            <a:off x="465008" y="5282393"/>
            <a:ext cx="1415715" cy="334319"/>
          </a:xfrm>
          <a:prstGeom prst="wedgeRectCallout">
            <a:avLst>
              <a:gd name="adj1" fmla="val 23871"/>
              <a:gd name="adj2" fmla="val -197362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Supply Chain</a:t>
            </a:r>
          </a:p>
        </p:txBody>
      </p:sp>
      <p:sp>
        <p:nvSpPr>
          <p:cNvPr id="81" name="Rectangular Callout 80"/>
          <p:cNvSpPr/>
          <p:nvPr/>
        </p:nvSpPr>
        <p:spPr bwMode="auto">
          <a:xfrm>
            <a:off x="7044283" y="3687366"/>
            <a:ext cx="1415715" cy="428698"/>
          </a:xfrm>
          <a:prstGeom prst="wedgeRectCallout">
            <a:avLst>
              <a:gd name="adj1" fmla="val -27798"/>
              <a:gd name="adj2" fmla="val -137714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FFFFFF"/>
                </a:solidFill>
              </a:rPr>
              <a:t>Insider Threat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5057837" y="1400102"/>
            <a:ext cx="1691173" cy="428698"/>
          </a:xfrm>
          <a:prstGeom prst="wedgeRectCallout">
            <a:avLst>
              <a:gd name="adj1" fmla="val 76489"/>
              <a:gd name="adj2" fmla="val -4763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FFFFFF"/>
                </a:solidFill>
              </a:rPr>
              <a:t>Credential Stealing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83" name="Rectangular Callout 82"/>
          <p:cNvSpPr/>
          <p:nvPr/>
        </p:nvSpPr>
        <p:spPr bwMode="auto">
          <a:xfrm>
            <a:off x="1967585" y="4322473"/>
            <a:ext cx="1415715" cy="632204"/>
          </a:xfrm>
          <a:prstGeom prst="wedgeRectCallout">
            <a:avLst>
              <a:gd name="adj1" fmla="val 79355"/>
              <a:gd name="adj2" fmla="val -27525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Hypervisor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 Privilege Escalation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-110" charset="0"/>
            </a:endParaRPr>
          </a:p>
        </p:txBody>
      </p:sp>
      <p:sp>
        <p:nvSpPr>
          <p:cNvPr id="84" name="Rectangular Callout 83"/>
          <p:cNvSpPr/>
          <p:nvPr/>
        </p:nvSpPr>
        <p:spPr bwMode="auto">
          <a:xfrm>
            <a:off x="348210" y="2209800"/>
            <a:ext cx="1415715" cy="482485"/>
          </a:xfrm>
          <a:prstGeom prst="wedgeRectCallout">
            <a:avLst>
              <a:gd name="adj1" fmla="val 71999"/>
              <a:gd name="adj2" fmla="val -1833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Cross VM Side Channels</a:t>
            </a:r>
          </a:p>
        </p:txBody>
      </p:sp>
      <p:sp>
        <p:nvSpPr>
          <p:cNvPr id="85" name="Rectangular Callout 84"/>
          <p:cNvSpPr/>
          <p:nvPr/>
        </p:nvSpPr>
        <p:spPr bwMode="auto">
          <a:xfrm>
            <a:off x="5334000" y="3760727"/>
            <a:ext cx="1415715" cy="482485"/>
          </a:xfrm>
          <a:prstGeom prst="wedgeRectCallout">
            <a:avLst>
              <a:gd name="adj1" fmla="val -69642"/>
              <a:gd name="adj2" fmla="val -36889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Data</a:t>
            </a:r>
            <a:r>
              <a:rPr lang="en-US" sz="1200" b="1" dirty="0" smtClean="0">
                <a:solidFill>
                  <a:srgbClr val="FFFFFF"/>
                </a:solidFill>
              </a:rPr>
              <a:t> Loss /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Exfiltration</a:t>
            </a:r>
          </a:p>
        </p:txBody>
      </p:sp>
      <p:sp>
        <p:nvSpPr>
          <p:cNvPr id="86" name="Rectangular Callout 85"/>
          <p:cNvSpPr/>
          <p:nvPr/>
        </p:nvSpPr>
        <p:spPr bwMode="auto">
          <a:xfrm>
            <a:off x="2458800" y="1302968"/>
            <a:ext cx="1386578" cy="428698"/>
          </a:xfrm>
          <a:prstGeom prst="wedgeRectCallout">
            <a:avLst>
              <a:gd name="adj1" fmla="val 108229"/>
              <a:gd name="adj2" fmla="val 217303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FFFFFF"/>
                </a:solidFill>
              </a:rPr>
              <a:t>External Denial Of Service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4763584" y="4472192"/>
            <a:ext cx="1747955" cy="482485"/>
          </a:xfrm>
          <a:prstGeom prst="wedgeRectCallout">
            <a:avLst>
              <a:gd name="adj1" fmla="val -57900"/>
              <a:gd name="adj2" fmla="val 120113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FFFFFF"/>
                </a:solidFill>
                <a:latin typeface="Arial" pitchFamily="-110" charset="0"/>
              </a:rPr>
              <a:t>Internal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Network Resource Attacks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1872210" y="3733800"/>
            <a:ext cx="1415715" cy="483706"/>
            <a:chOff x="2452091" y="3629978"/>
            <a:chExt cx="1415715" cy="483706"/>
          </a:xfrm>
          <a:solidFill>
            <a:srgbClr val="FF0000"/>
          </a:solidFill>
        </p:grpSpPr>
        <p:sp>
          <p:nvSpPr>
            <p:cNvPr id="89" name="Rectangular Callout 88"/>
            <p:cNvSpPr/>
            <p:nvPr/>
          </p:nvSpPr>
          <p:spPr bwMode="auto">
            <a:xfrm>
              <a:off x="2452091" y="3631199"/>
              <a:ext cx="1415715" cy="482485"/>
            </a:xfrm>
            <a:prstGeom prst="wedgeRectCallout">
              <a:avLst>
                <a:gd name="adj1" fmla="val 126573"/>
                <a:gd name="adj2" fmla="val 21869"/>
              </a:avLst>
            </a:prstGeom>
            <a:grpFill/>
            <a:ln>
              <a:solidFill>
                <a:srgbClr val="000000"/>
              </a:solidFill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</a:rPr>
                <a:t>Data </a:t>
              </a:r>
              <a:r>
                <a:rPr lang="en-US" sz="1200" b="1" dirty="0" smtClean="0">
                  <a:solidFill>
                    <a:srgbClr val="FFFFFF"/>
                  </a:solidFill>
                </a:rPr>
                <a:t>Integrity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90" name="Rectangular Callout 89"/>
            <p:cNvSpPr/>
            <p:nvPr/>
          </p:nvSpPr>
          <p:spPr bwMode="auto">
            <a:xfrm>
              <a:off x="2452091" y="3629978"/>
              <a:ext cx="1415715" cy="482485"/>
            </a:xfrm>
            <a:prstGeom prst="wedgeRectCallout">
              <a:avLst>
                <a:gd name="adj1" fmla="val -99460"/>
                <a:gd name="adj2" fmla="val -56792"/>
              </a:avLst>
            </a:prstGeom>
            <a:grpFill/>
            <a:ln>
              <a:solidFill>
                <a:srgbClr val="000000"/>
              </a:solidFill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</a:rPr>
                <a:t>Data </a:t>
              </a:r>
              <a:r>
                <a:rPr lang="en-US" sz="1200" b="1" dirty="0" smtClean="0">
                  <a:solidFill>
                    <a:srgbClr val="FFFFFF"/>
                  </a:solidFill>
                </a:rPr>
                <a:t>Integrity Attack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01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Straight Connector 185"/>
          <p:cNvCxnSpPr/>
          <p:nvPr/>
        </p:nvCxnSpPr>
        <p:spPr bwMode="auto">
          <a:xfrm>
            <a:off x="2133601" y="21039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 bwMode="auto">
          <a:xfrm>
            <a:off x="0" y="983718"/>
            <a:ext cx="9144000" cy="3362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ctr" anchorCtr="0" compatLnSpc="1">
            <a:prstTxWarp prst="textNoShape">
              <a:avLst/>
            </a:prstTxWarp>
          </a:bodyPr>
          <a:lstStyle/>
          <a:p>
            <a:pPr algn="ctr" defTabSz="914293"/>
            <a:endParaRPr lang="en-US" sz="1400" b="1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5025966" y="19515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H="1">
            <a:off x="7613162" y="1937850"/>
            <a:ext cx="6838" cy="474322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11749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6551309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7447372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83434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>
            <a:off x="2070994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2967057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3863120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4759183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>
            <a:off x="5655246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33"/>
          <p:cNvSpPr>
            <a:spLocks noChangeArrowheads="1"/>
          </p:cNvSpPr>
          <p:nvPr/>
        </p:nvSpPr>
        <p:spPr bwMode="auto">
          <a:xfrm>
            <a:off x="267857" y="2262297"/>
            <a:ext cx="8623443" cy="2831178"/>
          </a:xfrm>
          <a:prstGeom prst="rect">
            <a:avLst/>
          </a:prstGeom>
          <a:ln>
            <a:solidFill>
              <a:srgbClr val="4F81BD"/>
            </a:solidFill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205" tIns="45604" rIns="91205" bIns="45604" anchor="ctr"/>
          <a:lstStyle/>
          <a:p>
            <a:pPr algn="ctr" defTabSz="456029">
              <a:defRPr/>
            </a:pPr>
            <a:endParaRPr lang="en-US" sz="1200" b="1" dirty="0">
              <a:solidFill>
                <a:srgbClr val="000000"/>
              </a:solidFill>
              <a:latin typeface="Arial"/>
              <a:ea typeface="ＭＳ Ｐゴシック" pitchFamily="48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820877" y="983274"/>
            <a:ext cx="1524000" cy="261598"/>
          </a:xfrm>
          <a:prstGeom prst="rect">
            <a:avLst/>
          </a:prstGeom>
          <a:noFill/>
        </p:spPr>
        <p:txBody>
          <a:bodyPr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Elderly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447800" y="981685"/>
            <a:ext cx="1371600" cy="261598"/>
          </a:xfrm>
          <a:prstGeom prst="rect">
            <a:avLst/>
          </a:prstGeom>
          <a:noFill/>
        </p:spPr>
        <p:txBody>
          <a:bodyPr wrap="square"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Kids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495800" y="981685"/>
            <a:ext cx="1143000" cy="261598"/>
          </a:xfrm>
          <a:prstGeom prst="rect">
            <a:avLst/>
          </a:prstGeom>
          <a:noFill/>
        </p:spPr>
        <p:txBody>
          <a:bodyPr wrap="square"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Adults</a:t>
            </a:r>
          </a:p>
        </p:txBody>
      </p:sp>
      <p:sp>
        <p:nvSpPr>
          <p:cNvPr id="116" name="Text Box 8"/>
          <p:cNvSpPr txBox="1">
            <a:spLocks noChangeArrowheads="1"/>
          </p:cNvSpPr>
          <p:nvPr/>
        </p:nvSpPr>
        <p:spPr bwMode="auto">
          <a:xfrm>
            <a:off x="7022328" y="5884579"/>
            <a:ext cx="863465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Classroom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Tablets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7" name="Text Box 8"/>
          <p:cNvSpPr txBox="1">
            <a:spLocks noChangeArrowheads="1"/>
          </p:cNvSpPr>
          <p:nvPr/>
        </p:nvSpPr>
        <p:spPr bwMode="auto">
          <a:xfrm>
            <a:off x="3774886" y="5781855"/>
            <a:ext cx="184191" cy="24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3579763" y="5875404"/>
            <a:ext cx="825455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Commuter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7905265" y="5884579"/>
            <a:ext cx="823389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Fitness</a:t>
            </a:r>
          </a:p>
          <a:p>
            <a:pPr algn="ctr" defTabSz="456029"/>
            <a:r>
              <a:rPr lang="en-US" b="1" dirty="0" err="1" smtClean="0">
                <a:solidFill>
                  <a:srgbClr val="008000"/>
                </a:solidFill>
              </a:rPr>
              <a:t>Wearables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828025" y="5874885"/>
            <a:ext cx="697027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Security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6124307" y="5884579"/>
            <a:ext cx="1026911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Student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Smartphones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572534" y="5874885"/>
            <a:ext cx="697027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Usage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1573586" y="5874885"/>
            <a:ext cx="967972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Environment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927886" y="5373077"/>
            <a:ext cx="187049" cy="308028"/>
          </a:xfrm>
          <a:prstGeom prst="rect">
            <a:avLst/>
          </a:prstGeom>
          <a:noFill/>
        </p:spPr>
        <p:txBody>
          <a:bodyPr wrap="none" lIns="91205" tIns="45604" rIns="91205" bIns="45604" rtlCol="0">
            <a:spAutoFit/>
          </a:bodyPr>
          <a:lstStyle/>
          <a:p>
            <a:pPr algn="ctr" defTabSz="456029"/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5" name="Picture 124" descr="Old-Peo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090" y="1238217"/>
            <a:ext cx="1065734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6" name="Picture 125" descr="adult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7191" y="1238217"/>
            <a:ext cx="1110996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7" name="Picture 126" descr="kids-playing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6096" y="1238217"/>
            <a:ext cx="1233193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8" name="Picture 127" descr="officebuilding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000" y="5230468"/>
            <a:ext cx="1854200" cy="688104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pic>
        <p:nvPicPr>
          <p:cNvPr id="129" name="Picture 128" descr="cars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2694" y="5227491"/>
            <a:ext cx="2301485" cy="685800"/>
          </a:xfrm>
          <a:prstGeom prst="rect">
            <a:avLst/>
          </a:prstGeom>
          <a:ln w="12700" cmpd="sng">
            <a:solidFill>
              <a:schemeClr val="accent6"/>
            </a:solidFill>
          </a:ln>
        </p:spPr>
      </p:pic>
      <p:pic>
        <p:nvPicPr>
          <p:cNvPr id="130" name="Picture 129" descr="Mountain_View_High_School_building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6423768" y="5231975"/>
            <a:ext cx="2059057" cy="680821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4380328" y="5875404"/>
            <a:ext cx="697528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Work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5204887" y="5875404"/>
            <a:ext cx="775612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Transport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26077" y="2327798"/>
            <a:ext cx="8248493" cy="2629132"/>
            <a:chOff x="617342" y="2627536"/>
            <a:chExt cx="5474484" cy="1744942"/>
          </a:xfrm>
        </p:grpSpPr>
        <p:grpSp>
          <p:nvGrpSpPr>
            <p:cNvPr id="139" name="Group 138"/>
            <p:cNvGrpSpPr/>
            <p:nvPr/>
          </p:nvGrpSpPr>
          <p:grpSpPr>
            <a:xfrm>
              <a:off x="617342" y="2964859"/>
              <a:ext cx="742794" cy="870771"/>
              <a:chOff x="617342" y="2964859"/>
              <a:chExt cx="742794" cy="870771"/>
            </a:xfrm>
          </p:grpSpPr>
          <p:sp>
            <p:nvSpPr>
              <p:cNvPr id="175" name="AutoShape 50"/>
              <p:cNvSpPr>
                <a:spLocks noChangeArrowheads="1"/>
              </p:cNvSpPr>
              <p:nvPr/>
            </p:nvSpPr>
            <p:spPr bwMode="auto">
              <a:xfrm>
                <a:off x="617342" y="3444095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6" name="AutoShape 50"/>
              <p:cNvSpPr>
                <a:spLocks noChangeArrowheads="1"/>
              </p:cNvSpPr>
              <p:nvPr/>
            </p:nvSpPr>
            <p:spPr bwMode="auto">
              <a:xfrm>
                <a:off x="617342" y="3204478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7" name="AutoShape 50"/>
              <p:cNvSpPr>
                <a:spLocks noChangeArrowheads="1"/>
              </p:cNvSpPr>
              <p:nvPr/>
            </p:nvSpPr>
            <p:spPr bwMode="auto">
              <a:xfrm>
                <a:off x="617342" y="2964859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40" name="Right Arrow 139"/>
            <p:cNvSpPr/>
            <p:nvPr/>
          </p:nvSpPr>
          <p:spPr bwMode="auto">
            <a:xfrm>
              <a:off x="1385003" y="3311914"/>
              <a:ext cx="1035176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6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" name="Cloud 134"/>
            <p:cNvSpPr/>
            <p:nvPr/>
          </p:nvSpPr>
          <p:spPr>
            <a:xfrm>
              <a:off x="4287415" y="2793566"/>
              <a:ext cx="1804411" cy="1130077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chemeClr val="accent4"/>
              </a:solidFill>
            </a:ln>
            <a:effectLst>
              <a:outerShdw blurRad="63500" sx="102000" sy="102000" algn="ctr" rotWithShape="0">
                <a:srgbClr val="72DFD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/>
            <a:lstStyle/>
            <a:p>
              <a:pPr algn="ctr" defTabSz="456029"/>
              <a:endParaRPr lang="en-US" sz="10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475696" y="2939578"/>
              <a:ext cx="1586190" cy="173629"/>
            </a:xfrm>
            <a:prstGeom prst="rect">
              <a:avLst/>
            </a:prstGeom>
            <a:noFill/>
          </p:spPr>
          <p:txBody>
            <a:bodyPr wrap="square" lIns="27432" tIns="27432" rIns="45720" bIns="18288" rtlCol="0">
              <a:spAutoFit/>
            </a:bodyPr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Analytics</a:t>
              </a:r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144494" y="3022640"/>
              <a:ext cx="725085" cy="734753"/>
            </a:xfrm>
            <a:prstGeom prst="rect">
              <a:avLst/>
            </a:prstGeom>
          </p:spPr>
        </p:pic>
        <p:sp>
          <p:nvSpPr>
            <p:cNvPr id="144" name="Rectangle 143"/>
            <p:cNvSpPr/>
            <p:nvPr/>
          </p:nvSpPr>
          <p:spPr bwMode="auto">
            <a:xfrm>
              <a:off x="1235820" y="4159247"/>
              <a:ext cx="4014451" cy="213231"/>
            </a:xfrm>
            <a:prstGeom prst="rect">
              <a:avLst/>
            </a:prstGeom>
            <a:solidFill>
              <a:srgbClr val="003767"/>
            </a:solidFill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Computing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1235820" y="2627536"/>
              <a:ext cx="4014451" cy="16669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Web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73898" y="3396051"/>
              <a:ext cx="594579" cy="1923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>
              <a:spAutoFit/>
            </a:bodyPr>
            <a:lstStyle/>
            <a:p>
              <a:pPr algn="ctr" defTabSz="456029">
                <a:lnSpc>
                  <a:spcPct val="9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Raw Data</a:t>
              </a: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2642363" y="3075997"/>
              <a:ext cx="441032" cy="517018"/>
              <a:chOff x="2642363" y="3075997"/>
              <a:chExt cx="441032" cy="517018"/>
            </a:xfrm>
          </p:grpSpPr>
          <p:sp>
            <p:nvSpPr>
              <p:cNvPr id="172" name="AutoShape 50"/>
              <p:cNvSpPr>
                <a:spLocks noChangeArrowheads="1"/>
              </p:cNvSpPr>
              <p:nvPr/>
            </p:nvSpPr>
            <p:spPr bwMode="auto">
              <a:xfrm>
                <a:off x="2642363" y="3360542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3" name="AutoShape 50"/>
              <p:cNvSpPr>
                <a:spLocks noChangeArrowheads="1"/>
              </p:cNvSpPr>
              <p:nvPr/>
            </p:nvSpPr>
            <p:spPr bwMode="auto">
              <a:xfrm>
                <a:off x="2642363" y="3218270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4" name="AutoShape 50"/>
              <p:cNvSpPr>
                <a:spLocks noChangeArrowheads="1"/>
              </p:cNvSpPr>
              <p:nvPr/>
            </p:nvSpPr>
            <p:spPr bwMode="auto">
              <a:xfrm>
                <a:off x="2642363" y="3075997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248908" y="3075997"/>
              <a:ext cx="441032" cy="517018"/>
              <a:chOff x="3248908" y="3075997"/>
              <a:chExt cx="441032" cy="517018"/>
            </a:xfrm>
          </p:grpSpPr>
          <p:sp>
            <p:nvSpPr>
              <p:cNvPr id="169" name="AutoShape 50"/>
              <p:cNvSpPr>
                <a:spLocks noChangeArrowheads="1"/>
              </p:cNvSpPr>
              <p:nvPr/>
            </p:nvSpPr>
            <p:spPr bwMode="auto">
              <a:xfrm>
                <a:off x="3248908" y="3360542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0" name="AutoShape 50"/>
              <p:cNvSpPr>
                <a:spLocks noChangeArrowheads="1"/>
              </p:cNvSpPr>
              <p:nvPr/>
            </p:nvSpPr>
            <p:spPr bwMode="auto">
              <a:xfrm>
                <a:off x="3248908" y="3218270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1" name="AutoShape 50"/>
              <p:cNvSpPr>
                <a:spLocks noChangeArrowheads="1"/>
              </p:cNvSpPr>
              <p:nvPr/>
            </p:nvSpPr>
            <p:spPr bwMode="auto">
              <a:xfrm>
                <a:off x="3248908" y="3075997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2915621" y="3253778"/>
              <a:ext cx="441032" cy="517018"/>
              <a:chOff x="2915621" y="3253778"/>
              <a:chExt cx="441032" cy="517018"/>
            </a:xfrm>
          </p:grpSpPr>
          <p:sp>
            <p:nvSpPr>
              <p:cNvPr id="166" name="AutoShape 50"/>
              <p:cNvSpPr>
                <a:spLocks noChangeArrowheads="1"/>
              </p:cNvSpPr>
              <p:nvPr/>
            </p:nvSpPr>
            <p:spPr bwMode="auto">
              <a:xfrm>
                <a:off x="2915621" y="3538323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7" name="AutoShape 50"/>
              <p:cNvSpPr>
                <a:spLocks noChangeArrowheads="1"/>
              </p:cNvSpPr>
              <p:nvPr/>
            </p:nvSpPr>
            <p:spPr bwMode="auto">
              <a:xfrm>
                <a:off x="2915621" y="3396051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8" name="AutoShape 50"/>
              <p:cNvSpPr>
                <a:spLocks noChangeArrowheads="1"/>
              </p:cNvSpPr>
              <p:nvPr/>
            </p:nvSpPr>
            <p:spPr bwMode="auto">
              <a:xfrm>
                <a:off x="2915621" y="3253778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0" name="Right Arrow 149"/>
            <p:cNvSpPr/>
            <p:nvPr/>
          </p:nvSpPr>
          <p:spPr bwMode="auto">
            <a:xfrm>
              <a:off x="3852443" y="3478023"/>
              <a:ext cx="719552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6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Right Arrow 150"/>
            <p:cNvSpPr/>
            <p:nvPr/>
          </p:nvSpPr>
          <p:spPr bwMode="auto">
            <a:xfrm rot="10800000">
              <a:off x="3852443" y="2891346"/>
              <a:ext cx="719552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108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235820" y="3960037"/>
              <a:ext cx="4014451" cy="16669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Scheduler</a:t>
              </a:r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4229090" y="4222590"/>
              <a:ext cx="835787" cy="105045"/>
              <a:chOff x="4229090" y="4222590"/>
              <a:chExt cx="835787" cy="105045"/>
            </a:xfrm>
          </p:grpSpPr>
          <p:pic>
            <p:nvPicPr>
              <p:cNvPr id="164" name="Picture 163" descr="coil spring.jpg"/>
              <p:cNvPicPr>
                <a:picLocks noChangeAspect="1"/>
              </p:cNvPicPr>
              <p:nvPr/>
            </p:nvPicPr>
            <p:blipFill rotWithShape="1">
              <a:blip r:embed="rId10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/>
            </p:blipFill>
            <p:spPr>
              <a:xfrm flipH="1">
                <a:off x="4229090" y="4224778"/>
                <a:ext cx="715346" cy="100668"/>
              </a:xfrm>
              <a:prstGeom prst="rect">
                <a:avLst/>
              </a:prstGeom>
            </p:spPr>
          </p:pic>
          <p:sp>
            <p:nvSpPr>
              <p:cNvPr id="165" name="Rectangle 164"/>
              <p:cNvSpPr/>
              <p:nvPr/>
            </p:nvSpPr>
            <p:spPr>
              <a:xfrm flipH="1">
                <a:off x="4970780" y="4222590"/>
                <a:ext cx="94097" cy="105045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1444525" y="4222590"/>
              <a:ext cx="835788" cy="105045"/>
              <a:chOff x="1444525" y="4222590"/>
              <a:chExt cx="835788" cy="105045"/>
            </a:xfrm>
          </p:grpSpPr>
          <p:pic>
            <p:nvPicPr>
              <p:cNvPr id="162" name="Picture 161" descr="coil spring.jpg"/>
              <p:cNvPicPr>
                <a:picLocks noChangeAspect="1"/>
              </p:cNvPicPr>
              <p:nvPr/>
            </p:nvPicPr>
            <p:blipFill rotWithShape="1">
              <a:blip r:embed="rId10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/>
            </p:blipFill>
            <p:spPr>
              <a:xfrm rot="10800000" flipH="1">
                <a:off x="1564966" y="4224779"/>
                <a:ext cx="715347" cy="100668"/>
              </a:xfrm>
              <a:prstGeom prst="rect">
                <a:avLst/>
              </a:prstGeom>
            </p:spPr>
          </p:pic>
          <p:sp>
            <p:nvSpPr>
              <p:cNvPr id="163" name="Rectangle 162"/>
              <p:cNvSpPr/>
              <p:nvPr/>
            </p:nvSpPr>
            <p:spPr>
              <a:xfrm rot="10800000" flipH="1">
                <a:off x="1444525" y="4222590"/>
                <a:ext cx="94097" cy="10504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5" name="Rounded Rectangle 154"/>
            <p:cNvSpPr/>
            <p:nvPr/>
          </p:nvSpPr>
          <p:spPr>
            <a:xfrm>
              <a:off x="1419355" y="2827135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Ingest &amp; Enrichment</a:t>
              </a: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476758" y="2870302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Ingest &amp; Enrichment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534161" y="2911240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Ingest</a:t>
              </a: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1864938" y="3239344"/>
              <a:ext cx="0" cy="268243"/>
            </a:xfrm>
            <a:prstGeom prst="line">
              <a:avLst/>
            </a:prstGeom>
            <a:ln w="12700" cap="rnd"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Can 158"/>
            <p:cNvSpPr/>
            <p:nvPr/>
          </p:nvSpPr>
          <p:spPr bwMode="auto">
            <a:xfrm>
              <a:off x="2435525" y="2840619"/>
              <a:ext cx="1401257" cy="1060264"/>
            </a:xfrm>
            <a:prstGeom prst="can">
              <a:avLst/>
            </a:prstGeom>
            <a:solidFill>
              <a:schemeClr val="bg1">
                <a:lumMod val="7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2051"/>
              <a:endParaRPr lang="en-US" sz="14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384031" y="2857334"/>
              <a:ext cx="1552202" cy="2042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>
              <a:spAutoFit/>
            </a:bodyPr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Databases</a:t>
              </a:r>
            </a:p>
          </p:txBody>
        </p:sp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619411" y="3162300"/>
              <a:ext cx="520700" cy="533400"/>
            </a:xfrm>
            <a:prstGeom prst="rect">
              <a:avLst/>
            </a:prstGeom>
          </p:spPr>
        </p:pic>
      </p:grpSp>
      <p:sp>
        <p:nvSpPr>
          <p:cNvPr id="184" name="TextBox 39"/>
          <p:cNvSpPr txBox="1">
            <a:spLocks noChangeArrowheads="1"/>
          </p:cNvSpPr>
          <p:nvPr/>
        </p:nvSpPr>
        <p:spPr bwMode="auto">
          <a:xfrm>
            <a:off x="5430" y="1275912"/>
            <a:ext cx="1289188" cy="58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29"/>
            <a:r>
              <a:rPr lang="en-US" sz="1600" b="1" dirty="0">
                <a:solidFill>
                  <a:srgbClr val="800040"/>
                </a:solidFill>
                <a:latin typeface="Arial"/>
                <a:cs typeface="Arial"/>
              </a:rPr>
              <a:t>Humans</a:t>
            </a:r>
          </a:p>
          <a:p>
            <a:pPr defTabSz="456029"/>
            <a:r>
              <a:rPr lang="en-US" sz="1200" b="1" dirty="0">
                <a:solidFill>
                  <a:srgbClr val="800040"/>
                </a:solidFill>
                <a:latin typeface="Arial"/>
                <a:cs typeface="Arial"/>
              </a:rPr>
              <a:t>(deciders</a:t>
            </a:r>
            <a:r>
              <a:rPr lang="en-US" sz="1600" b="1" dirty="0">
                <a:solidFill>
                  <a:srgbClr val="80004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85" name="TextBox 39"/>
          <p:cNvSpPr txBox="1">
            <a:spLocks noChangeArrowheads="1"/>
          </p:cNvSpPr>
          <p:nvPr/>
        </p:nvSpPr>
        <p:spPr bwMode="auto">
          <a:xfrm>
            <a:off x="5430" y="5195164"/>
            <a:ext cx="1387824" cy="52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29"/>
            <a:r>
              <a:rPr lang="en-US" sz="1600" b="1" dirty="0">
                <a:solidFill>
                  <a:srgbClr val="008000"/>
                </a:solidFill>
                <a:latin typeface="Arial"/>
                <a:cs typeface="Arial"/>
              </a:rPr>
              <a:t>Things</a:t>
            </a:r>
          </a:p>
          <a:p>
            <a:pPr defTabSz="456029"/>
            <a:r>
              <a:rPr lang="en-US" sz="1200" b="1" dirty="0">
                <a:solidFill>
                  <a:srgbClr val="008000"/>
                </a:solidFill>
                <a:latin typeface="Arial"/>
                <a:cs typeface="Arial"/>
              </a:rPr>
              <a:t>(providers)</a:t>
            </a:r>
          </a:p>
        </p:txBody>
      </p:sp>
      <p:sp>
        <p:nvSpPr>
          <p:cNvPr id="187" name="Title 1"/>
          <p:cNvSpPr>
            <a:spLocks noGrp="1"/>
          </p:cNvSpPr>
          <p:nvPr>
            <p:ph type="title"/>
          </p:nvPr>
        </p:nvSpPr>
        <p:spPr>
          <a:xfrm>
            <a:off x="1066800" y="100584"/>
            <a:ext cx="7391400" cy="813816"/>
          </a:xfrm>
        </p:spPr>
        <p:txBody>
          <a:bodyPr/>
          <a:lstStyle/>
          <a:p>
            <a:r>
              <a:rPr lang="en-US" dirty="0" smtClean="0"/>
              <a:t>Current Defense Approaches</a:t>
            </a:r>
            <a:br>
              <a:rPr lang="en-US" dirty="0" smtClean="0"/>
            </a:br>
            <a:r>
              <a:rPr lang="en-US" sz="2000" dirty="0" smtClean="0"/>
              <a:t>- Encrypted Links and Storage -</a:t>
            </a:r>
            <a:endParaRPr lang="en-US" sz="1800" dirty="0"/>
          </a:p>
        </p:txBody>
      </p:sp>
      <p:sp>
        <p:nvSpPr>
          <p:cNvPr id="79" name="Rectangular Callout 78"/>
          <p:cNvSpPr/>
          <p:nvPr/>
        </p:nvSpPr>
        <p:spPr bwMode="auto">
          <a:xfrm>
            <a:off x="7086600" y="4843890"/>
            <a:ext cx="1022015" cy="486719"/>
          </a:xfrm>
          <a:prstGeom prst="wedgeRectCallout">
            <a:avLst>
              <a:gd name="adj1" fmla="val 71238"/>
              <a:gd name="adj2" fmla="val 21734"/>
            </a:avLst>
          </a:prstGeom>
          <a:solidFill>
            <a:schemeClr val="accent6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Encrypted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link</a:t>
            </a:r>
          </a:p>
        </p:txBody>
      </p:sp>
      <p:sp>
        <p:nvSpPr>
          <p:cNvPr id="80" name="Rectangular Callout 79"/>
          <p:cNvSpPr/>
          <p:nvPr/>
        </p:nvSpPr>
        <p:spPr bwMode="auto">
          <a:xfrm>
            <a:off x="4337385" y="4847281"/>
            <a:ext cx="1022015" cy="486719"/>
          </a:xfrm>
          <a:prstGeom prst="wedgeRectCallout">
            <a:avLst>
              <a:gd name="adj1" fmla="val 77086"/>
              <a:gd name="adj2" fmla="val 18664"/>
            </a:avLst>
          </a:prstGeom>
          <a:solidFill>
            <a:schemeClr val="accent6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Encrypted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link</a:t>
            </a:r>
          </a:p>
        </p:txBody>
      </p:sp>
      <p:sp>
        <p:nvSpPr>
          <p:cNvPr id="81" name="Rectangular Callout 80"/>
          <p:cNvSpPr/>
          <p:nvPr/>
        </p:nvSpPr>
        <p:spPr bwMode="auto">
          <a:xfrm>
            <a:off x="5638800" y="1905000"/>
            <a:ext cx="1022015" cy="486719"/>
          </a:xfrm>
          <a:prstGeom prst="wedgeRectCallout">
            <a:avLst>
              <a:gd name="adj1" fmla="val -103975"/>
              <a:gd name="adj2" fmla="val 860"/>
            </a:avLst>
          </a:prstGeom>
          <a:solidFill>
            <a:schemeClr val="accent6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Encrypted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link</a:t>
            </a: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1295400" y="3886200"/>
            <a:ext cx="1022015" cy="486719"/>
          </a:xfrm>
          <a:prstGeom prst="wedgeRectCallout">
            <a:avLst>
              <a:gd name="adj1" fmla="val -59122"/>
              <a:gd name="adj2" fmla="val -21758"/>
            </a:avLst>
          </a:prstGeom>
          <a:solidFill>
            <a:schemeClr val="accent6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Encrypted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storage</a:t>
            </a:r>
          </a:p>
        </p:txBody>
      </p:sp>
      <p:sp>
        <p:nvSpPr>
          <p:cNvPr id="83" name="Rectangular Callout 82"/>
          <p:cNvSpPr/>
          <p:nvPr/>
        </p:nvSpPr>
        <p:spPr bwMode="auto">
          <a:xfrm>
            <a:off x="2667000" y="3810000"/>
            <a:ext cx="1022015" cy="486719"/>
          </a:xfrm>
          <a:prstGeom prst="wedgeRectCallout">
            <a:avLst>
              <a:gd name="adj1" fmla="val 84459"/>
              <a:gd name="adj2" fmla="val -47375"/>
            </a:avLst>
          </a:prstGeom>
          <a:solidFill>
            <a:schemeClr val="accent6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Encrypted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storage</a:t>
            </a:r>
          </a:p>
        </p:txBody>
      </p:sp>
      <p:pic>
        <p:nvPicPr>
          <p:cNvPr id="84" name="Picture 83" descr="RedOpenLoc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620" y="1676400"/>
            <a:ext cx="306324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5" name="Picture 84" descr="GreenClosedLoc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620" y="2205750"/>
            <a:ext cx="331470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6" name="Picture 85" descr="GreenClosedLoc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211" y="5501496"/>
            <a:ext cx="331470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7" name="Picture 86" descr="GreenClosedLoc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493" y="5484636"/>
            <a:ext cx="331470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8" name="Picture 87" descr="RedOpenLoc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162" y="4662630"/>
            <a:ext cx="306324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9" name="Picture 88" descr="RedOpenLoc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144" y="4662631"/>
            <a:ext cx="306324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0" name="Picture 89" descr="RedOpenLoc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164" y="3712836"/>
            <a:ext cx="306324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1" name="Picture 90" descr="RedOpenLoc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57" y="3446758"/>
            <a:ext cx="306324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2" name="Picture 91" descr="GreenClosedLoc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695" y="3541434"/>
            <a:ext cx="331470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3" name="Picture 92" descr="GreenClosedLoc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20" y="3737125"/>
            <a:ext cx="331470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69303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Straight Connector 185"/>
          <p:cNvCxnSpPr/>
          <p:nvPr/>
        </p:nvCxnSpPr>
        <p:spPr bwMode="auto">
          <a:xfrm>
            <a:off x="2133601" y="21039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 bwMode="auto">
          <a:xfrm>
            <a:off x="0" y="983718"/>
            <a:ext cx="9144000" cy="3362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9" tIns="45714" rIns="91429" bIns="45714" numCol="1" rtlCol="0" anchor="ctr" anchorCtr="0" compatLnSpc="1">
            <a:prstTxWarp prst="textNoShape">
              <a:avLst/>
            </a:prstTxWarp>
          </a:bodyPr>
          <a:lstStyle/>
          <a:p>
            <a:pPr algn="ctr" defTabSz="914293"/>
            <a:endParaRPr lang="en-US" sz="1400" b="1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5025966" y="1951552"/>
            <a:ext cx="3235" cy="431618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flipH="1">
            <a:off x="7613162" y="1937850"/>
            <a:ext cx="6838" cy="474322"/>
          </a:xfrm>
          <a:prstGeom prst="line">
            <a:avLst/>
          </a:prstGeom>
          <a:ln>
            <a:solidFill>
              <a:srgbClr val="800040"/>
            </a:solidFill>
            <a:headEnd type="none" w="sm" len="sm"/>
            <a:tailEnd type="non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11749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6551309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>
            <a:off x="7447372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8343431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 bwMode="auto">
          <a:xfrm>
            <a:off x="2070994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 bwMode="auto">
          <a:xfrm>
            <a:off x="2967057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3863120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4759183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 bwMode="auto">
          <a:xfrm>
            <a:off x="5655246" y="4959775"/>
            <a:ext cx="0" cy="914400"/>
          </a:xfrm>
          <a:prstGeom prst="line">
            <a:avLst/>
          </a:prstGeom>
          <a:ln w="76200" cmpd="sng"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33"/>
          <p:cNvSpPr>
            <a:spLocks noChangeArrowheads="1"/>
          </p:cNvSpPr>
          <p:nvPr/>
        </p:nvSpPr>
        <p:spPr bwMode="auto">
          <a:xfrm>
            <a:off x="267857" y="2262297"/>
            <a:ext cx="8623443" cy="2831178"/>
          </a:xfrm>
          <a:prstGeom prst="rect">
            <a:avLst/>
          </a:prstGeom>
          <a:ln>
            <a:solidFill>
              <a:srgbClr val="4F81BD"/>
            </a:solidFill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205" tIns="45604" rIns="91205" bIns="45604" anchor="ctr"/>
          <a:lstStyle/>
          <a:p>
            <a:pPr algn="ctr" defTabSz="456029">
              <a:defRPr/>
            </a:pPr>
            <a:endParaRPr lang="en-US" sz="1200" b="1" dirty="0">
              <a:solidFill>
                <a:srgbClr val="000000"/>
              </a:solidFill>
              <a:latin typeface="Arial"/>
              <a:ea typeface="ＭＳ Ｐゴシック" pitchFamily="48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820877" y="983274"/>
            <a:ext cx="1524000" cy="261598"/>
          </a:xfrm>
          <a:prstGeom prst="rect">
            <a:avLst/>
          </a:prstGeom>
          <a:noFill/>
        </p:spPr>
        <p:txBody>
          <a:bodyPr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Elderly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447800" y="981685"/>
            <a:ext cx="1371600" cy="261598"/>
          </a:xfrm>
          <a:prstGeom prst="rect">
            <a:avLst/>
          </a:prstGeom>
          <a:noFill/>
        </p:spPr>
        <p:txBody>
          <a:bodyPr wrap="square"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Kids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495800" y="981685"/>
            <a:ext cx="1143000" cy="261598"/>
          </a:xfrm>
          <a:prstGeom prst="rect">
            <a:avLst/>
          </a:prstGeom>
          <a:noFill/>
        </p:spPr>
        <p:txBody>
          <a:bodyPr wrap="square" lIns="91205" tIns="45604" rIns="91205" bIns="45604">
            <a:spAutoFit/>
          </a:bodyPr>
          <a:lstStyle/>
          <a:p>
            <a:pPr algn="ctr" defTabSz="456029">
              <a:defRPr/>
            </a:pPr>
            <a:r>
              <a:rPr lang="en-US" sz="1100" b="1" dirty="0">
                <a:solidFill>
                  <a:srgbClr val="800040"/>
                </a:solidFill>
                <a:latin typeface="Arial"/>
              </a:rPr>
              <a:t>Adults</a:t>
            </a:r>
          </a:p>
        </p:txBody>
      </p:sp>
      <p:sp>
        <p:nvSpPr>
          <p:cNvPr id="116" name="Text Box 8"/>
          <p:cNvSpPr txBox="1">
            <a:spLocks noChangeArrowheads="1"/>
          </p:cNvSpPr>
          <p:nvPr/>
        </p:nvSpPr>
        <p:spPr bwMode="auto">
          <a:xfrm>
            <a:off x="7022328" y="5884579"/>
            <a:ext cx="863465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Classroom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Tablets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7" name="Text Box 8"/>
          <p:cNvSpPr txBox="1">
            <a:spLocks noChangeArrowheads="1"/>
          </p:cNvSpPr>
          <p:nvPr/>
        </p:nvSpPr>
        <p:spPr bwMode="auto">
          <a:xfrm>
            <a:off x="3774886" y="5781855"/>
            <a:ext cx="184191" cy="24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8" name="Text Box 8"/>
          <p:cNvSpPr txBox="1">
            <a:spLocks noChangeArrowheads="1"/>
          </p:cNvSpPr>
          <p:nvPr/>
        </p:nvSpPr>
        <p:spPr bwMode="auto">
          <a:xfrm>
            <a:off x="3579763" y="5875404"/>
            <a:ext cx="825455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Commuter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9" name="Text Box 8"/>
          <p:cNvSpPr txBox="1">
            <a:spLocks noChangeArrowheads="1"/>
          </p:cNvSpPr>
          <p:nvPr/>
        </p:nvSpPr>
        <p:spPr bwMode="auto">
          <a:xfrm>
            <a:off x="7905265" y="5884579"/>
            <a:ext cx="823389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Fitness</a:t>
            </a:r>
          </a:p>
          <a:p>
            <a:pPr algn="ctr" defTabSz="456029"/>
            <a:r>
              <a:rPr lang="en-US" b="1" dirty="0" err="1" smtClean="0">
                <a:solidFill>
                  <a:srgbClr val="008000"/>
                </a:solidFill>
              </a:rPr>
              <a:t>Wearables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828025" y="5874885"/>
            <a:ext cx="697027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Security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6124307" y="5884579"/>
            <a:ext cx="1026911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Student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Smartphones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2572534" y="5874885"/>
            <a:ext cx="697027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Usage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1573586" y="5874885"/>
            <a:ext cx="967972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Building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Environment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927886" y="5373077"/>
            <a:ext cx="187049" cy="308028"/>
          </a:xfrm>
          <a:prstGeom prst="rect">
            <a:avLst/>
          </a:prstGeom>
          <a:noFill/>
        </p:spPr>
        <p:txBody>
          <a:bodyPr wrap="none" lIns="91205" tIns="45604" rIns="91205" bIns="45604" rtlCol="0">
            <a:spAutoFit/>
          </a:bodyPr>
          <a:lstStyle/>
          <a:p>
            <a:pPr algn="ctr" defTabSz="456029"/>
            <a:endParaRPr lang="en-US" sz="1400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5" name="Picture 124" descr="Old-Peo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090" y="1238217"/>
            <a:ext cx="1065734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6" name="Picture 125" descr="adult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7191" y="1238217"/>
            <a:ext cx="1110996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7" name="Picture 126" descr="kids-playing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16096" y="1238217"/>
            <a:ext cx="1233193" cy="914400"/>
          </a:xfrm>
          <a:prstGeom prst="rect">
            <a:avLst/>
          </a:prstGeom>
          <a:ln w="12700" cmpd="sng">
            <a:solidFill>
              <a:srgbClr val="800000"/>
            </a:solidFill>
          </a:ln>
        </p:spPr>
      </p:pic>
      <p:pic>
        <p:nvPicPr>
          <p:cNvPr id="128" name="Picture 127" descr="officebuilding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000" y="5230468"/>
            <a:ext cx="1854200" cy="688104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pic>
        <p:nvPicPr>
          <p:cNvPr id="129" name="Picture 128" descr="cars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2694" y="5227491"/>
            <a:ext cx="2301485" cy="685800"/>
          </a:xfrm>
          <a:prstGeom prst="rect">
            <a:avLst/>
          </a:prstGeom>
          <a:ln w="12700" cmpd="sng">
            <a:solidFill>
              <a:schemeClr val="accent6"/>
            </a:solidFill>
          </a:ln>
        </p:spPr>
      </p:pic>
      <p:pic>
        <p:nvPicPr>
          <p:cNvPr id="130" name="Picture 129" descr="Mountain_View_High_School_building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6423768" y="5231975"/>
            <a:ext cx="2059057" cy="680821"/>
          </a:xfrm>
          <a:prstGeom prst="rect">
            <a:avLst/>
          </a:prstGeom>
          <a:ln w="12700" cmpd="sng">
            <a:solidFill>
              <a:srgbClr val="009D00"/>
            </a:solidFill>
          </a:ln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4380328" y="5875404"/>
            <a:ext cx="697528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Work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32" name="Text Box 8"/>
          <p:cNvSpPr txBox="1">
            <a:spLocks noChangeArrowheads="1"/>
          </p:cNvSpPr>
          <p:nvPr/>
        </p:nvSpPr>
        <p:spPr bwMode="auto">
          <a:xfrm>
            <a:off x="5204887" y="5875404"/>
            <a:ext cx="775612" cy="39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Transport</a:t>
            </a:r>
          </a:p>
          <a:p>
            <a:pPr algn="ctr" defTabSz="456029"/>
            <a:r>
              <a:rPr lang="en-US" b="1" dirty="0" smtClean="0">
                <a:solidFill>
                  <a:srgbClr val="008000"/>
                </a:solidFill>
              </a:rPr>
              <a:t>Vehicles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26077" y="2327798"/>
            <a:ext cx="8248493" cy="2629132"/>
            <a:chOff x="617342" y="2627536"/>
            <a:chExt cx="5474484" cy="1744942"/>
          </a:xfrm>
        </p:grpSpPr>
        <p:grpSp>
          <p:nvGrpSpPr>
            <p:cNvPr id="139" name="Group 138"/>
            <p:cNvGrpSpPr/>
            <p:nvPr/>
          </p:nvGrpSpPr>
          <p:grpSpPr>
            <a:xfrm>
              <a:off x="617342" y="2964859"/>
              <a:ext cx="742794" cy="870771"/>
              <a:chOff x="617342" y="2964859"/>
              <a:chExt cx="742794" cy="870771"/>
            </a:xfrm>
          </p:grpSpPr>
          <p:sp>
            <p:nvSpPr>
              <p:cNvPr id="175" name="AutoShape 50"/>
              <p:cNvSpPr>
                <a:spLocks noChangeArrowheads="1"/>
              </p:cNvSpPr>
              <p:nvPr/>
            </p:nvSpPr>
            <p:spPr bwMode="auto">
              <a:xfrm>
                <a:off x="617342" y="3444095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6" name="AutoShape 50"/>
              <p:cNvSpPr>
                <a:spLocks noChangeArrowheads="1"/>
              </p:cNvSpPr>
              <p:nvPr/>
            </p:nvSpPr>
            <p:spPr bwMode="auto">
              <a:xfrm>
                <a:off x="617342" y="3204478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7" name="AutoShape 50"/>
              <p:cNvSpPr>
                <a:spLocks noChangeArrowheads="1"/>
              </p:cNvSpPr>
              <p:nvPr/>
            </p:nvSpPr>
            <p:spPr bwMode="auto">
              <a:xfrm>
                <a:off x="617342" y="2964859"/>
                <a:ext cx="742794" cy="391535"/>
              </a:xfrm>
              <a:prstGeom prst="can">
                <a:avLst>
                  <a:gd name="adj" fmla="val 50000"/>
                </a:avLst>
              </a:prstGeom>
              <a:solidFill>
                <a:srgbClr val="BFBFBF"/>
              </a:solidFill>
              <a:ln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40" name="Right Arrow 139"/>
            <p:cNvSpPr/>
            <p:nvPr/>
          </p:nvSpPr>
          <p:spPr bwMode="auto">
            <a:xfrm>
              <a:off x="1385003" y="3311914"/>
              <a:ext cx="1035176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6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1" name="Cloud 134"/>
            <p:cNvSpPr/>
            <p:nvPr/>
          </p:nvSpPr>
          <p:spPr>
            <a:xfrm>
              <a:off x="4287415" y="2793566"/>
              <a:ext cx="1804411" cy="1130077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" fmla="*/ 4693 w 43200"/>
                <a:gd name="connsiteY0" fmla="*/ 26177 h 43200"/>
                <a:gd name="connsiteX1" fmla="*/ 2160 w 43200"/>
                <a:gd name="connsiteY1" fmla="*/ 25380 h 43200"/>
                <a:gd name="connsiteX2" fmla="*/ 6928 w 43200"/>
                <a:gd name="connsiteY2" fmla="*/ 34899 h 43200"/>
                <a:gd name="connsiteX3" fmla="*/ 5820 w 43200"/>
                <a:gd name="connsiteY3" fmla="*/ 35280 h 43200"/>
                <a:gd name="connsiteX4" fmla="*/ 16478 w 43200"/>
                <a:gd name="connsiteY4" fmla="*/ 39090 h 43200"/>
                <a:gd name="connsiteX5" fmla="*/ 15810 w 43200"/>
                <a:gd name="connsiteY5" fmla="*/ 37350 h 43200"/>
                <a:gd name="connsiteX6" fmla="*/ 28827 w 43200"/>
                <a:gd name="connsiteY6" fmla="*/ 34751 h 43200"/>
                <a:gd name="connsiteX7" fmla="*/ 28560 w 43200"/>
                <a:gd name="connsiteY7" fmla="*/ 36660 h 43200"/>
                <a:gd name="connsiteX8" fmla="*/ 34129 w 43200"/>
                <a:gd name="connsiteY8" fmla="*/ 22954 h 43200"/>
                <a:gd name="connsiteX9" fmla="*/ 37380 w 43200"/>
                <a:gd name="connsiteY9" fmla="*/ 30090 h 43200"/>
                <a:gd name="connsiteX10" fmla="*/ 41798 w 43200"/>
                <a:gd name="connsiteY10" fmla="*/ 15354 h 43200"/>
                <a:gd name="connsiteX11" fmla="*/ 40350 w 43200"/>
                <a:gd name="connsiteY11" fmla="*/ 18030 h 43200"/>
                <a:gd name="connsiteX12" fmla="*/ 38324 w 43200"/>
                <a:gd name="connsiteY12" fmla="*/ 5426 h 43200"/>
                <a:gd name="connsiteX13" fmla="*/ 38400 w 43200"/>
                <a:gd name="connsiteY13" fmla="*/ 6690 h 43200"/>
                <a:gd name="connsiteX14" fmla="*/ 29078 w 43200"/>
                <a:gd name="connsiteY14" fmla="*/ 3952 h 43200"/>
                <a:gd name="connsiteX15" fmla="*/ 29820 w 43200"/>
                <a:gd name="connsiteY15" fmla="*/ 2340 h 43200"/>
                <a:gd name="connsiteX16" fmla="*/ 22141 w 43200"/>
                <a:gd name="connsiteY16" fmla="*/ 4720 h 43200"/>
                <a:gd name="connsiteX17" fmla="*/ 22500 w 43200"/>
                <a:gd name="connsiteY17" fmla="*/ 3330 h 43200"/>
                <a:gd name="connsiteX18" fmla="*/ 14000 w 43200"/>
                <a:gd name="connsiteY18" fmla="*/ 5192 h 43200"/>
                <a:gd name="connsiteX19" fmla="*/ 15300 w 43200"/>
                <a:gd name="connsiteY19" fmla="*/ 6540 h 43200"/>
                <a:gd name="connsiteX20" fmla="*/ 4127 w 43200"/>
                <a:gd name="connsiteY20" fmla="*/ 15789 h 43200"/>
                <a:gd name="connsiteX21" fmla="*/ 3900 w 43200"/>
                <a:gd name="connsiteY21" fmla="*/ 14370 h 43200"/>
                <a:gd name="connsiteX0" fmla="*/ 3936 w 43256"/>
                <a:gd name="connsiteY0" fmla="*/ 14229 h 43219"/>
                <a:gd name="connsiteX1" fmla="*/ 5659 w 43256"/>
                <a:gd name="connsiteY1" fmla="*/ 6766 h 43219"/>
                <a:gd name="connsiteX2" fmla="*/ 14041 w 43256"/>
                <a:gd name="connsiteY2" fmla="*/ 5061 h 43219"/>
                <a:gd name="connsiteX3" fmla="*/ 22492 w 43256"/>
                <a:gd name="connsiteY3" fmla="*/ 3291 h 43219"/>
                <a:gd name="connsiteX4" fmla="*/ 25785 w 43256"/>
                <a:gd name="connsiteY4" fmla="*/ 59 h 43219"/>
                <a:gd name="connsiteX5" fmla="*/ 29869 w 43256"/>
                <a:gd name="connsiteY5" fmla="*/ 2340 h 43219"/>
                <a:gd name="connsiteX6" fmla="*/ 35499 w 43256"/>
                <a:gd name="connsiteY6" fmla="*/ 549 h 43219"/>
                <a:gd name="connsiteX7" fmla="*/ 38354 w 43256"/>
                <a:gd name="connsiteY7" fmla="*/ 5435 h 43219"/>
                <a:gd name="connsiteX8" fmla="*/ 42018 w 43256"/>
                <a:gd name="connsiteY8" fmla="*/ 10177 h 43219"/>
                <a:gd name="connsiteX9" fmla="*/ 41854 w 43256"/>
                <a:gd name="connsiteY9" fmla="*/ 15319 h 43219"/>
                <a:gd name="connsiteX10" fmla="*/ 43052 w 43256"/>
                <a:gd name="connsiteY10" fmla="*/ 23181 h 43219"/>
                <a:gd name="connsiteX11" fmla="*/ 37440 w 43256"/>
                <a:gd name="connsiteY11" fmla="*/ 30063 h 43219"/>
                <a:gd name="connsiteX12" fmla="*/ 35431 w 43256"/>
                <a:gd name="connsiteY12" fmla="*/ 35960 h 43219"/>
                <a:gd name="connsiteX13" fmla="*/ 28591 w 43256"/>
                <a:gd name="connsiteY13" fmla="*/ 36674 h 43219"/>
                <a:gd name="connsiteX14" fmla="*/ 23703 w 43256"/>
                <a:gd name="connsiteY14" fmla="*/ 42965 h 43219"/>
                <a:gd name="connsiteX15" fmla="*/ 16516 w 43256"/>
                <a:gd name="connsiteY15" fmla="*/ 39125 h 43219"/>
                <a:gd name="connsiteX16" fmla="*/ 5840 w 43256"/>
                <a:gd name="connsiteY16" fmla="*/ 35331 h 43219"/>
                <a:gd name="connsiteX17" fmla="*/ 1146 w 43256"/>
                <a:gd name="connsiteY17" fmla="*/ 31109 h 43219"/>
                <a:gd name="connsiteX18" fmla="*/ 2149 w 43256"/>
                <a:gd name="connsiteY18" fmla="*/ 25410 h 43219"/>
                <a:gd name="connsiteX19" fmla="*/ 31 w 43256"/>
                <a:gd name="connsiteY19" fmla="*/ 19563 h 43219"/>
                <a:gd name="connsiteX20" fmla="*/ 3899 w 43256"/>
                <a:gd name="connsiteY20" fmla="*/ 14366 h 43219"/>
                <a:gd name="connsiteX21" fmla="*/ 3936 w 43256"/>
                <a:gd name="connsiteY21" fmla="*/ 14229 h 43219"/>
                <a:gd name="connsiteX0" fmla="*/ 4729 w 43256"/>
                <a:gd name="connsiteY0" fmla="*/ 26036 h 43219"/>
                <a:gd name="connsiteX1" fmla="*/ 2196 w 43256"/>
                <a:gd name="connsiteY1" fmla="*/ 25239 h 43219"/>
                <a:gd name="connsiteX2" fmla="*/ 6964 w 43256"/>
                <a:gd name="connsiteY2" fmla="*/ 34758 h 43219"/>
                <a:gd name="connsiteX3" fmla="*/ 5856 w 43256"/>
                <a:gd name="connsiteY3" fmla="*/ 35139 h 43219"/>
                <a:gd name="connsiteX4" fmla="*/ 16514 w 43256"/>
                <a:gd name="connsiteY4" fmla="*/ 38949 h 43219"/>
                <a:gd name="connsiteX5" fmla="*/ 15846 w 43256"/>
                <a:gd name="connsiteY5" fmla="*/ 37209 h 43219"/>
                <a:gd name="connsiteX6" fmla="*/ 28863 w 43256"/>
                <a:gd name="connsiteY6" fmla="*/ 34610 h 43219"/>
                <a:gd name="connsiteX7" fmla="*/ 28596 w 43256"/>
                <a:gd name="connsiteY7" fmla="*/ 36519 h 43219"/>
                <a:gd name="connsiteX8" fmla="*/ 41834 w 43256"/>
                <a:gd name="connsiteY8" fmla="*/ 15213 h 43219"/>
                <a:gd name="connsiteX9" fmla="*/ 40386 w 43256"/>
                <a:gd name="connsiteY9" fmla="*/ 17889 h 43219"/>
                <a:gd name="connsiteX10" fmla="*/ 38360 w 43256"/>
                <a:gd name="connsiteY10" fmla="*/ 5285 h 43219"/>
                <a:gd name="connsiteX11" fmla="*/ 38436 w 43256"/>
                <a:gd name="connsiteY11" fmla="*/ 6549 h 43219"/>
                <a:gd name="connsiteX12" fmla="*/ 29114 w 43256"/>
                <a:gd name="connsiteY12" fmla="*/ 3811 h 43219"/>
                <a:gd name="connsiteX13" fmla="*/ 29856 w 43256"/>
                <a:gd name="connsiteY13" fmla="*/ 2199 h 43219"/>
                <a:gd name="connsiteX14" fmla="*/ 22177 w 43256"/>
                <a:gd name="connsiteY14" fmla="*/ 4579 h 43219"/>
                <a:gd name="connsiteX15" fmla="*/ 22536 w 43256"/>
                <a:gd name="connsiteY15" fmla="*/ 3189 h 43219"/>
                <a:gd name="connsiteX16" fmla="*/ 14036 w 43256"/>
                <a:gd name="connsiteY16" fmla="*/ 5051 h 43219"/>
                <a:gd name="connsiteX17" fmla="*/ 15336 w 43256"/>
                <a:gd name="connsiteY17" fmla="*/ 6399 h 43219"/>
                <a:gd name="connsiteX18" fmla="*/ 4163 w 43256"/>
                <a:gd name="connsiteY18" fmla="*/ 15648 h 43219"/>
                <a:gd name="connsiteX19" fmla="*/ 3936 w 43256"/>
                <a:gd name="connsiteY19" fmla="*/ 14229 h 4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256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43256" h="43219" fill="none" extrusionOk="0">
                  <a:moveTo>
                    <a:pt x="4729" y="26036"/>
                  </a:moveTo>
                  <a:cubicBezTo>
                    <a:pt x="3845" y="26130"/>
                    <a:pt x="2961" y="25852"/>
                    <a:pt x="2196" y="25239"/>
                  </a:cubicBezTo>
                  <a:moveTo>
                    <a:pt x="6964" y="34758"/>
                  </a:moveTo>
                  <a:cubicBezTo>
                    <a:pt x="6609" y="3495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023" y="37820"/>
                    <a:pt x="15846" y="37209"/>
                  </a:cubicBezTo>
                  <a:moveTo>
                    <a:pt x="28863" y="34610"/>
                  </a:moveTo>
                  <a:cubicBezTo>
                    <a:pt x="28824" y="35257"/>
                    <a:pt x="28734" y="35897"/>
                    <a:pt x="28596" y="36519"/>
                  </a:cubicBezTo>
                  <a:moveTo>
                    <a:pt x="41834" y="15213"/>
                  </a:moveTo>
                  <a:cubicBezTo>
                    <a:pt x="41509" y="16245"/>
                    <a:pt x="41014" y="17161"/>
                    <a:pt x="40386" y="17889"/>
                  </a:cubicBezTo>
                  <a:moveTo>
                    <a:pt x="38360" y="5285"/>
                  </a:moveTo>
                  <a:cubicBezTo>
                    <a:pt x="38415" y="5702"/>
                    <a:pt x="38441" y="6125"/>
                    <a:pt x="38436" y="6549"/>
                  </a:cubicBezTo>
                  <a:moveTo>
                    <a:pt x="29114" y="3811"/>
                  </a:moveTo>
                  <a:cubicBezTo>
                    <a:pt x="29303" y="3228"/>
                    <a:pt x="29552" y="2685"/>
                    <a:pt x="29856" y="2199"/>
                  </a:cubicBezTo>
                  <a:moveTo>
                    <a:pt x="22177" y="4579"/>
                  </a:moveTo>
                  <a:cubicBezTo>
                    <a:pt x="22254" y="4097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4944" y="5880"/>
                    <a:pt x="15336" y="6399"/>
                  </a:cubicBezTo>
                  <a:moveTo>
                    <a:pt x="4163" y="15648"/>
                  </a:moveTo>
                  <a:cubicBezTo>
                    <a:pt x="4060" y="15184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chemeClr val="accent4"/>
              </a:solidFill>
            </a:ln>
            <a:effectLst>
              <a:outerShdw blurRad="63500" sx="102000" sy="102000" algn="ctr" rotWithShape="0">
                <a:srgbClr val="72DFDC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/>
            <a:lstStyle/>
            <a:p>
              <a:pPr algn="ctr" defTabSz="456029"/>
              <a:endParaRPr lang="en-US" sz="10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475696" y="2939578"/>
              <a:ext cx="1586190" cy="173629"/>
            </a:xfrm>
            <a:prstGeom prst="rect">
              <a:avLst/>
            </a:prstGeom>
            <a:noFill/>
          </p:spPr>
          <p:txBody>
            <a:bodyPr wrap="square" lIns="27432" tIns="27432" rIns="45720" bIns="18288" rtlCol="0">
              <a:spAutoFit/>
            </a:bodyPr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Analytics</a:t>
              </a:r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144494" y="3022640"/>
              <a:ext cx="725085" cy="734753"/>
            </a:xfrm>
            <a:prstGeom prst="rect">
              <a:avLst/>
            </a:prstGeom>
          </p:spPr>
        </p:pic>
        <p:sp>
          <p:nvSpPr>
            <p:cNvPr id="144" name="Rectangle 143"/>
            <p:cNvSpPr/>
            <p:nvPr/>
          </p:nvSpPr>
          <p:spPr bwMode="auto">
            <a:xfrm>
              <a:off x="1235820" y="4159247"/>
              <a:ext cx="4014451" cy="213231"/>
            </a:xfrm>
            <a:prstGeom prst="rect">
              <a:avLst/>
            </a:prstGeom>
            <a:solidFill>
              <a:srgbClr val="003767"/>
            </a:solidFill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Computing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1235820" y="2627536"/>
              <a:ext cx="4014451" cy="16669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Web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73898" y="3396051"/>
              <a:ext cx="594579" cy="1923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>
              <a:spAutoFit/>
            </a:bodyPr>
            <a:lstStyle/>
            <a:p>
              <a:pPr algn="ctr" defTabSz="456029">
                <a:lnSpc>
                  <a:spcPct val="9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Raw Data</a:t>
              </a: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2642363" y="3075997"/>
              <a:ext cx="441032" cy="517018"/>
              <a:chOff x="2642363" y="3075997"/>
              <a:chExt cx="441032" cy="517018"/>
            </a:xfrm>
          </p:grpSpPr>
          <p:sp>
            <p:nvSpPr>
              <p:cNvPr id="172" name="AutoShape 50"/>
              <p:cNvSpPr>
                <a:spLocks noChangeArrowheads="1"/>
              </p:cNvSpPr>
              <p:nvPr/>
            </p:nvSpPr>
            <p:spPr bwMode="auto">
              <a:xfrm>
                <a:off x="2642363" y="3360542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3" name="AutoShape 50"/>
              <p:cNvSpPr>
                <a:spLocks noChangeArrowheads="1"/>
              </p:cNvSpPr>
              <p:nvPr/>
            </p:nvSpPr>
            <p:spPr bwMode="auto">
              <a:xfrm>
                <a:off x="2642363" y="3218270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4" name="AutoShape 50"/>
              <p:cNvSpPr>
                <a:spLocks noChangeArrowheads="1"/>
              </p:cNvSpPr>
              <p:nvPr/>
            </p:nvSpPr>
            <p:spPr bwMode="auto">
              <a:xfrm>
                <a:off x="2642363" y="3075997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3248908" y="3075997"/>
              <a:ext cx="441032" cy="517018"/>
              <a:chOff x="3248908" y="3075997"/>
              <a:chExt cx="441032" cy="517018"/>
            </a:xfrm>
          </p:grpSpPr>
          <p:sp>
            <p:nvSpPr>
              <p:cNvPr id="169" name="AutoShape 50"/>
              <p:cNvSpPr>
                <a:spLocks noChangeArrowheads="1"/>
              </p:cNvSpPr>
              <p:nvPr/>
            </p:nvSpPr>
            <p:spPr bwMode="auto">
              <a:xfrm>
                <a:off x="3248908" y="3360542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0" name="AutoShape 50"/>
              <p:cNvSpPr>
                <a:spLocks noChangeArrowheads="1"/>
              </p:cNvSpPr>
              <p:nvPr/>
            </p:nvSpPr>
            <p:spPr bwMode="auto">
              <a:xfrm>
                <a:off x="3248908" y="3218270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1" name="AutoShape 50"/>
              <p:cNvSpPr>
                <a:spLocks noChangeArrowheads="1"/>
              </p:cNvSpPr>
              <p:nvPr/>
            </p:nvSpPr>
            <p:spPr bwMode="auto">
              <a:xfrm>
                <a:off x="3248908" y="3075997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2915621" y="3253778"/>
              <a:ext cx="441032" cy="517018"/>
              <a:chOff x="2915621" y="3253778"/>
              <a:chExt cx="441032" cy="517018"/>
            </a:xfrm>
          </p:grpSpPr>
          <p:sp>
            <p:nvSpPr>
              <p:cNvPr id="166" name="AutoShape 50"/>
              <p:cNvSpPr>
                <a:spLocks noChangeArrowheads="1"/>
              </p:cNvSpPr>
              <p:nvPr/>
            </p:nvSpPr>
            <p:spPr bwMode="auto">
              <a:xfrm>
                <a:off x="2915621" y="3538323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7" name="AutoShape 50"/>
              <p:cNvSpPr>
                <a:spLocks noChangeArrowheads="1"/>
              </p:cNvSpPr>
              <p:nvPr/>
            </p:nvSpPr>
            <p:spPr bwMode="auto">
              <a:xfrm>
                <a:off x="2915621" y="3396051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8" name="AutoShape 50"/>
              <p:cNvSpPr>
                <a:spLocks noChangeArrowheads="1"/>
              </p:cNvSpPr>
              <p:nvPr/>
            </p:nvSpPr>
            <p:spPr bwMode="auto">
              <a:xfrm>
                <a:off x="2915621" y="3253778"/>
                <a:ext cx="441032" cy="232473"/>
              </a:xfrm>
              <a:prstGeom prst="can">
                <a:avLst>
                  <a:gd name="adj" fmla="val 50000"/>
                </a:avLst>
              </a:prstGeom>
              <a:solidFill>
                <a:schemeClr val="accent5"/>
              </a:solidFill>
              <a:ln w="6350" cmpd="sng">
                <a:solidFill>
                  <a:srgbClr val="000000"/>
                </a:solidFill>
                <a:headEnd/>
                <a:tailEnd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92075" tIns="46038" rIns="92075" bIns="46038" anchor="ctr"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0" name="Right Arrow 149"/>
            <p:cNvSpPr/>
            <p:nvPr/>
          </p:nvSpPr>
          <p:spPr bwMode="auto">
            <a:xfrm>
              <a:off x="3852443" y="3478023"/>
              <a:ext cx="719552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6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Right Arrow 150"/>
            <p:cNvSpPr/>
            <p:nvPr/>
          </p:nvSpPr>
          <p:spPr bwMode="auto">
            <a:xfrm rot="10800000">
              <a:off x="3852443" y="2891346"/>
              <a:ext cx="719552" cy="391535"/>
            </a:xfrm>
            <a:prstGeom prst="rightArrow">
              <a:avLst/>
            </a:prstGeom>
            <a:gradFill rotWithShape="0">
              <a:gsLst>
                <a:gs pos="0">
                  <a:schemeClr val="bg1">
                    <a:alpha val="19000"/>
                  </a:schemeClr>
                </a:gs>
                <a:gs pos="100000">
                  <a:srgbClr val="184B81"/>
                </a:gs>
              </a:gsLst>
              <a:lin ang="10800000" scaled="0"/>
            </a:gradFill>
            <a:ln>
              <a:noFill/>
            </a:ln>
            <a:effectLst/>
          </p:spPr>
          <p:txBody>
            <a:bodyPr wrap="none" anchor="ctr"/>
            <a:lstStyle/>
            <a:p>
              <a:pPr defTabSz="456029"/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235820" y="3960037"/>
              <a:ext cx="4014451" cy="16669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6029"/>
              <a:r>
                <a:rPr lang="en-US" sz="1400" b="1" dirty="0">
                  <a:solidFill>
                    <a:srgbClr val="FFFFFF"/>
                  </a:solidFill>
                  <a:latin typeface="Arial"/>
                </a:rPr>
                <a:t>Scheduler</a:t>
              </a:r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4229090" y="4222590"/>
              <a:ext cx="835787" cy="105045"/>
              <a:chOff x="4229090" y="4222590"/>
              <a:chExt cx="835787" cy="105045"/>
            </a:xfrm>
          </p:grpSpPr>
          <p:pic>
            <p:nvPicPr>
              <p:cNvPr id="164" name="Picture 163" descr="coil spring.jpg"/>
              <p:cNvPicPr>
                <a:picLocks noChangeAspect="1"/>
              </p:cNvPicPr>
              <p:nvPr/>
            </p:nvPicPr>
            <p:blipFill rotWithShape="1">
              <a:blip r:embed="rId10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/>
            </p:blipFill>
            <p:spPr>
              <a:xfrm flipH="1">
                <a:off x="4229090" y="4224778"/>
                <a:ext cx="715346" cy="100668"/>
              </a:xfrm>
              <a:prstGeom prst="rect">
                <a:avLst/>
              </a:prstGeom>
            </p:spPr>
          </p:pic>
          <p:sp>
            <p:nvSpPr>
              <p:cNvPr id="165" name="Rectangle 164"/>
              <p:cNvSpPr/>
              <p:nvPr/>
            </p:nvSpPr>
            <p:spPr>
              <a:xfrm flipH="1">
                <a:off x="4970780" y="4222590"/>
                <a:ext cx="94097" cy="105045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1444525" y="4222590"/>
              <a:ext cx="835788" cy="105045"/>
              <a:chOff x="1444525" y="4222590"/>
              <a:chExt cx="835788" cy="105045"/>
            </a:xfrm>
          </p:grpSpPr>
          <p:pic>
            <p:nvPicPr>
              <p:cNvPr id="162" name="Picture 161" descr="coil spring.jpg"/>
              <p:cNvPicPr>
                <a:picLocks noChangeAspect="1"/>
              </p:cNvPicPr>
              <p:nvPr/>
            </p:nvPicPr>
            <p:blipFill rotWithShape="1">
              <a:blip r:embed="rId10" cstate="email">
                <a:clrChange>
                  <a:clrFrom>
                    <a:srgbClr val="FCFCFC"/>
                  </a:clrFrom>
                  <a:clrTo>
                    <a:srgbClr val="FCFCF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/>
            </p:blipFill>
            <p:spPr>
              <a:xfrm rot="10800000" flipH="1">
                <a:off x="1564966" y="4224779"/>
                <a:ext cx="715347" cy="100668"/>
              </a:xfrm>
              <a:prstGeom prst="rect">
                <a:avLst/>
              </a:prstGeom>
            </p:spPr>
          </p:pic>
          <p:sp>
            <p:nvSpPr>
              <p:cNvPr id="163" name="Rectangle 162"/>
              <p:cNvSpPr/>
              <p:nvPr/>
            </p:nvSpPr>
            <p:spPr>
              <a:xfrm rot="10800000" flipH="1">
                <a:off x="1444525" y="4222590"/>
                <a:ext cx="94097" cy="10504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defTabSz="456029"/>
                <a:endParaRPr lang="en-US" sz="12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155" name="Rounded Rectangle 154"/>
            <p:cNvSpPr/>
            <p:nvPr/>
          </p:nvSpPr>
          <p:spPr>
            <a:xfrm>
              <a:off x="1419355" y="2827135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Ingest &amp; Enrichment</a:t>
              </a: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1476758" y="2870302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800" b="1" dirty="0">
                  <a:solidFill>
                    <a:srgbClr val="000000"/>
                  </a:solidFill>
                  <a:latin typeface="Arial"/>
                </a:rPr>
                <a:t>Ingest &amp; Enrichment</a:t>
              </a: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1534161" y="2911240"/>
              <a:ext cx="656187" cy="33730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9525">
              <a:solidFill>
                <a:schemeClr val="accent4"/>
              </a:solidFill>
              <a:miter lim="800000"/>
              <a:headEnd/>
              <a:tailEnd/>
            </a:ln>
            <a:effectLst/>
          </p:spPr>
          <p:txBody>
            <a:bodyPr lIns="45720" tIns="45720" rIns="45720" anchor="ctr" anchorCtr="1"/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Ingest</a:t>
              </a: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1864938" y="3239344"/>
              <a:ext cx="0" cy="268243"/>
            </a:xfrm>
            <a:prstGeom prst="line">
              <a:avLst/>
            </a:prstGeom>
            <a:ln w="12700" cap="rnd"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Can 158"/>
            <p:cNvSpPr/>
            <p:nvPr/>
          </p:nvSpPr>
          <p:spPr bwMode="auto">
            <a:xfrm>
              <a:off x="2435525" y="2840619"/>
              <a:ext cx="1401257" cy="1060264"/>
            </a:xfrm>
            <a:prstGeom prst="can">
              <a:avLst/>
            </a:prstGeom>
            <a:solidFill>
              <a:schemeClr val="bg1">
                <a:lumMod val="75000"/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2051"/>
              <a:endParaRPr lang="en-US" sz="1400" b="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2384031" y="2857334"/>
              <a:ext cx="1552202" cy="2042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>
              <a:spAutoFit/>
            </a:bodyPr>
            <a:lstStyle/>
            <a:p>
              <a:pPr algn="ctr" defTabSz="456029"/>
              <a:r>
                <a:rPr lang="en-US" sz="1400" b="1" dirty="0">
                  <a:solidFill>
                    <a:srgbClr val="000000"/>
                  </a:solidFill>
                  <a:latin typeface="Arial"/>
                </a:rPr>
                <a:t>Databases</a:t>
              </a:r>
            </a:p>
          </p:txBody>
        </p:sp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619411" y="3162300"/>
              <a:ext cx="520700" cy="533400"/>
            </a:xfrm>
            <a:prstGeom prst="rect">
              <a:avLst/>
            </a:prstGeom>
          </p:spPr>
        </p:pic>
      </p:grpSp>
      <p:sp>
        <p:nvSpPr>
          <p:cNvPr id="184" name="TextBox 39"/>
          <p:cNvSpPr txBox="1">
            <a:spLocks noChangeArrowheads="1"/>
          </p:cNvSpPr>
          <p:nvPr/>
        </p:nvSpPr>
        <p:spPr bwMode="auto">
          <a:xfrm>
            <a:off x="5430" y="1275912"/>
            <a:ext cx="1289188" cy="58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29"/>
            <a:r>
              <a:rPr lang="en-US" sz="1600" b="1" dirty="0">
                <a:solidFill>
                  <a:srgbClr val="800040"/>
                </a:solidFill>
                <a:latin typeface="Arial"/>
                <a:cs typeface="Arial"/>
              </a:rPr>
              <a:t>Humans</a:t>
            </a:r>
          </a:p>
          <a:p>
            <a:pPr defTabSz="456029"/>
            <a:r>
              <a:rPr lang="en-US" sz="1200" b="1" dirty="0">
                <a:solidFill>
                  <a:srgbClr val="800040"/>
                </a:solidFill>
                <a:latin typeface="Arial"/>
                <a:cs typeface="Arial"/>
              </a:rPr>
              <a:t>(deciders</a:t>
            </a:r>
            <a:r>
              <a:rPr lang="en-US" sz="1600" b="1" dirty="0">
                <a:solidFill>
                  <a:srgbClr val="80004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85" name="TextBox 39"/>
          <p:cNvSpPr txBox="1">
            <a:spLocks noChangeArrowheads="1"/>
          </p:cNvSpPr>
          <p:nvPr/>
        </p:nvSpPr>
        <p:spPr bwMode="auto">
          <a:xfrm>
            <a:off x="5430" y="5195164"/>
            <a:ext cx="1387824" cy="52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5" tIns="45604" rIns="91205" bIns="4560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6029"/>
            <a:r>
              <a:rPr lang="en-US" sz="1600" b="1" dirty="0">
                <a:solidFill>
                  <a:srgbClr val="008000"/>
                </a:solidFill>
                <a:latin typeface="Arial"/>
                <a:cs typeface="Arial"/>
              </a:rPr>
              <a:t>Things</a:t>
            </a:r>
          </a:p>
          <a:p>
            <a:pPr defTabSz="456029"/>
            <a:r>
              <a:rPr lang="en-US" sz="1200" b="1" dirty="0">
                <a:solidFill>
                  <a:srgbClr val="008000"/>
                </a:solidFill>
                <a:latin typeface="Arial"/>
                <a:cs typeface="Arial"/>
              </a:rPr>
              <a:t>(providers)</a:t>
            </a:r>
          </a:p>
        </p:txBody>
      </p:sp>
      <p:sp>
        <p:nvSpPr>
          <p:cNvPr id="187" name="Title 1"/>
          <p:cNvSpPr>
            <a:spLocks noGrp="1"/>
          </p:cNvSpPr>
          <p:nvPr>
            <p:ph type="title"/>
          </p:nvPr>
        </p:nvSpPr>
        <p:spPr>
          <a:xfrm>
            <a:off x="1066800" y="100584"/>
            <a:ext cx="7391400" cy="813816"/>
          </a:xfrm>
        </p:spPr>
        <p:txBody>
          <a:bodyPr/>
          <a:lstStyle/>
          <a:p>
            <a:r>
              <a:rPr lang="en-US" dirty="0" smtClean="0"/>
              <a:t>Future Vision</a:t>
            </a:r>
            <a:br>
              <a:rPr lang="en-US" dirty="0" smtClean="0"/>
            </a:br>
            <a:r>
              <a:rPr lang="en-US" sz="2000" dirty="0" smtClean="0"/>
              <a:t>- Secure Algorithms &amp; Analytics -</a:t>
            </a:r>
            <a:endParaRPr lang="en-US" sz="1800" dirty="0"/>
          </a:p>
        </p:txBody>
      </p:sp>
      <p:sp>
        <p:nvSpPr>
          <p:cNvPr id="79" name="Rectangular Callout 78"/>
          <p:cNvSpPr/>
          <p:nvPr/>
        </p:nvSpPr>
        <p:spPr bwMode="auto">
          <a:xfrm>
            <a:off x="533400" y="2514600"/>
            <a:ext cx="1447800" cy="457199"/>
          </a:xfrm>
          <a:prstGeom prst="wedgeRectCallout">
            <a:avLst>
              <a:gd name="adj1" fmla="val 64721"/>
              <a:gd name="adj2" fmla="val 33394"/>
            </a:avLst>
          </a:prstGeom>
          <a:solidFill>
            <a:srgbClr val="009D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Compute on Encrypted Data</a:t>
            </a:r>
          </a:p>
        </p:txBody>
      </p:sp>
      <p:sp>
        <p:nvSpPr>
          <p:cNvPr id="80" name="Rectangular Callout 79"/>
          <p:cNvSpPr/>
          <p:nvPr/>
        </p:nvSpPr>
        <p:spPr bwMode="auto">
          <a:xfrm>
            <a:off x="5257800" y="3200401"/>
            <a:ext cx="1447800" cy="457199"/>
          </a:xfrm>
          <a:prstGeom prst="wedgeRectCallout">
            <a:avLst>
              <a:gd name="adj1" fmla="val 64721"/>
              <a:gd name="adj2" fmla="val 33394"/>
            </a:avLst>
          </a:prstGeom>
          <a:solidFill>
            <a:srgbClr val="009D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Compute on Encrypted Data</a:t>
            </a:r>
          </a:p>
        </p:txBody>
      </p:sp>
      <p:sp>
        <p:nvSpPr>
          <p:cNvPr id="81" name="Rectangular Callout 80"/>
          <p:cNvSpPr/>
          <p:nvPr/>
        </p:nvSpPr>
        <p:spPr bwMode="auto">
          <a:xfrm>
            <a:off x="2438400" y="2057400"/>
            <a:ext cx="1447800" cy="457199"/>
          </a:xfrm>
          <a:prstGeom prst="wedgeRectCallout">
            <a:avLst>
              <a:gd name="adj1" fmla="val 64721"/>
              <a:gd name="adj2" fmla="val 33394"/>
            </a:avLst>
          </a:prstGeom>
          <a:solidFill>
            <a:srgbClr val="009D00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-110" charset="0"/>
              </a:rPr>
              <a:t>Compute on Encrypted Data</a:t>
            </a:r>
          </a:p>
        </p:txBody>
      </p:sp>
      <p:pic>
        <p:nvPicPr>
          <p:cNvPr id="82" name="Picture 81" descr="GreenClosedLoc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01" y="5416341"/>
            <a:ext cx="331470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3" name="Picture 82" descr="GreenClosedLoc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89" y="5388337"/>
            <a:ext cx="331470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4" name="Picture 83" descr="GreenClosedLock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339" y="5424947"/>
            <a:ext cx="331470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5" name="Picture 84" descr="RedOpenLoc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49400"/>
            <a:ext cx="306324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6" name="Picture 85" descr="RedOpenLoc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868" y="1545622"/>
            <a:ext cx="306324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87" name="Picture 86" descr="RedOpenLoc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56" y="1546248"/>
            <a:ext cx="306324" cy="41148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0994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Internet-of-Things Challenge</a:t>
            </a: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Approach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Implementation</a:t>
            </a:r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Results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Summary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2234367" y="2226734"/>
            <a:ext cx="448734" cy="321734"/>
          </a:xfrm>
          <a:prstGeom prst="rightArrow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5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Algorithms</a:t>
            </a:r>
          </a:p>
          <a:p>
            <a:pPr lvl="1"/>
            <a:r>
              <a:rPr lang="en-US" dirty="0" smtClean="0"/>
              <a:t>Filter</a:t>
            </a:r>
            <a:endParaRPr lang="en-US" dirty="0"/>
          </a:p>
          <a:p>
            <a:pPr lvl="1"/>
            <a:r>
              <a:rPr lang="en-US" dirty="0" smtClean="0"/>
              <a:t>Correlate</a:t>
            </a:r>
          </a:p>
          <a:p>
            <a:pPr lvl="1"/>
            <a:r>
              <a:rPr lang="en-US" dirty="0" smtClean="0"/>
              <a:t>Detect</a:t>
            </a:r>
          </a:p>
          <a:p>
            <a:pPr lvl="1"/>
            <a:r>
              <a:rPr lang="en-US" dirty="0" smtClean="0"/>
              <a:t>Summarize</a:t>
            </a:r>
          </a:p>
          <a:p>
            <a:pPr lvl="1"/>
            <a:endParaRPr lang="en-US" dirty="0"/>
          </a:p>
          <a:p>
            <a:r>
              <a:rPr lang="en-US" dirty="0" smtClean="0"/>
              <a:t>Database Analytics</a:t>
            </a:r>
          </a:p>
          <a:p>
            <a:pPr lvl="1"/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Join</a:t>
            </a:r>
          </a:p>
          <a:p>
            <a:pPr lvl="1"/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Encrypted Computation</a:t>
            </a:r>
          </a:p>
          <a:p>
            <a:pPr lvl="1"/>
            <a:r>
              <a:rPr lang="en-US" dirty="0" err="1" smtClean="0"/>
              <a:t>Homomorphic</a:t>
            </a:r>
            <a:endParaRPr lang="en-US" dirty="0"/>
          </a:p>
          <a:p>
            <a:pPr lvl="1"/>
            <a:r>
              <a:rPr lang="en-US" dirty="0" smtClean="0"/>
              <a:t>Fully </a:t>
            </a:r>
            <a:r>
              <a:rPr lang="en-US" dirty="0" err="1" smtClean="0"/>
              <a:t>Homomorphic</a:t>
            </a:r>
            <a:endParaRPr lang="en-US" dirty="0" smtClean="0"/>
          </a:p>
          <a:p>
            <a:pPr lvl="1"/>
            <a:r>
              <a:rPr lang="en-US" dirty="0"/>
              <a:t>Multi-Party </a:t>
            </a:r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Compute on Masked Data</a:t>
            </a:r>
          </a:p>
          <a:p>
            <a:pPr marL="283464" lvl="1" indent="0">
              <a:buNone/>
            </a:pPr>
            <a:endParaRPr lang="en-US" dirty="0"/>
          </a:p>
          <a:p>
            <a:r>
              <a:rPr lang="en-US" dirty="0" smtClean="0"/>
              <a:t>Encrypted Query</a:t>
            </a:r>
          </a:p>
          <a:p>
            <a:pPr lvl="1"/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Order Preserving</a:t>
            </a:r>
          </a:p>
          <a:p>
            <a:pPr lvl="1"/>
            <a:r>
              <a:rPr lang="en-US" dirty="0" smtClean="0"/>
              <a:t>Onion</a:t>
            </a:r>
          </a:p>
          <a:p>
            <a:pPr lvl="1"/>
            <a:r>
              <a:rPr lang="en-US" dirty="0" smtClean="0"/>
              <a:t>Privacy Preserving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0029" y="5472082"/>
            <a:ext cx="8112568" cy="75233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0477" tIns="44445" rIns="90477" bIns="44445" numCol="1" anchor="ctr" anchorCtr="0" compatLnSpc="1">
            <a:prstTxWarp prst="textNoShape">
              <a:avLst/>
            </a:prstTxWarp>
            <a:noAutofit/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  <a:lvl2pPr marL="457200" indent="-16986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2pPr>
          </a:lstStyle>
          <a:p>
            <a:pPr marL="0" indent="0" algn="ctr">
              <a:spcBef>
                <a:spcPct val="25000"/>
              </a:spcBef>
              <a:buSzPct val="125000"/>
            </a:pPr>
            <a:r>
              <a:rPr lang="en-US" sz="1800" b="1" dirty="0" smtClean="0"/>
              <a:t>Secure algorithms and analytics requires co-design with encrypted computation and encrypted query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14150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incoln_2012_vDec10">
  <a:themeElements>
    <a:clrScheme name="Custom 1 1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3767"/>
      </a:accent4>
      <a:accent5>
        <a:srgbClr val="D2DCF2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ctr">
          <a:defRPr sz="1400" b="1" dirty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Lincoln_2012_vDec10.potx</Template>
  <TotalTime>12709</TotalTime>
  <Pages>1</Pages>
  <Words>4292</Words>
  <Application>Microsoft Macintosh PowerPoint</Application>
  <PresentationFormat>On-screen Show (4:3)</PresentationFormat>
  <Paragraphs>663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Lincoln_2012_vDec10</vt:lpstr>
      <vt:lpstr>Parallel Vectorized Algebraic AES in Matlab for Rapid Prototyping of Encrypted Sensor Algorithms and Database Analytics</vt:lpstr>
      <vt:lpstr>Outline</vt:lpstr>
      <vt:lpstr>Internet-of-Things Challenge</vt:lpstr>
      <vt:lpstr>Internet-of-Things Architecture </vt:lpstr>
      <vt:lpstr>Internet-of-Things Defense Challenge</vt:lpstr>
      <vt:lpstr>Current Defense Approaches - Encrypted Links and Storage -</vt:lpstr>
      <vt:lpstr>Future Vision - Secure Algorithms &amp; Analytics -</vt:lpstr>
      <vt:lpstr>Outline</vt:lpstr>
      <vt:lpstr>Many Techniques</vt:lpstr>
      <vt:lpstr>Current Design Approach: Separate Processes &amp; Tools</vt:lpstr>
      <vt:lpstr>Our Vision: Unified Mathematics</vt:lpstr>
      <vt:lpstr>Prior Work</vt:lpstr>
      <vt:lpstr>Outline</vt:lpstr>
      <vt:lpstr>Implementation Goals</vt:lpstr>
      <vt:lpstr>Advanced Encryption Standard (AES)</vt:lpstr>
      <vt:lpstr>Galois Fields 101</vt:lpstr>
      <vt:lpstr>AES CBC Mathematics </vt:lpstr>
      <vt:lpstr>Matlab AES Encrypt Implementation</vt:lpstr>
      <vt:lpstr>Outline</vt:lpstr>
      <vt:lpstr>Code Metrics</vt:lpstr>
      <vt:lpstr>Performance vs Data Size</vt:lpstr>
      <vt:lpstr>        Comparative Performance</vt:lpstr>
      <vt:lpstr>Encrypt Parallel Performance</vt:lpstr>
      <vt:lpstr>Summary and Future Work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Spain, Merrielle - 0558 - MITLL</dc:creator>
  <cp:lastModifiedBy>Jeremy Kepner</cp:lastModifiedBy>
  <cp:revision>820</cp:revision>
  <cp:lastPrinted>2014-04-29T21:40:13Z</cp:lastPrinted>
  <dcterms:created xsi:type="dcterms:W3CDTF">2008-05-27T20:28:58Z</dcterms:created>
  <dcterms:modified xsi:type="dcterms:W3CDTF">2015-08-30T21:14:15Z</dcterms:modified>
</cp:coreProperties>
</file>